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67" r:id="rId4"/>
    <p:sldId id="286" r:id="rId5"/>
    <p:sldId id="287" r:id="rId6"/>
    <p:sldId id="301" r:id="rId7"/>
    <p:sldId id="272" r:id="rId8"/>
    <p:sldId id="270" r:id="rId9"/>
    <p:sldId id="337" r:id="rId10"/>
    <p:sldId id="294" r:id="rId11"/>
    <p:sldId id="309" r:id="rId12"/>
    <p:sldId id="310" r:id="rId13"/>
    <p:sldId id="273" r:id="rId14"/>
    <p:sldId id="289" r:id="rId15"/>
    <p:sldId id="293" r:id="rId16"/>
    <p:sldId id="291" r:id="rId17"/>
    <p:sldId id="313" r:id="rId18"/>
    <p:sldId id="297" r:id="rId19"/>
    <p:sldId id="324" r:id="rId20"/>
    <p:sldId id="300" r:id="rId21"/>
    <p:sldId id="298" r:id="rId22"/>
    <p:sldId id="326" r:id="rId23"/>
    <p:sldId id="327" r:id="rId24"/>
    <p:sldId id="329" r:id="rId25"/>
    <p:sldId id="328" r:id="rId26"/>
    <p:sldId id="336" r:id="rId27"/>
    <p:sldId id="331" r:id="rId28"/>
    <p:sldId id="332" r:id="rId29"/>
    <p:sldId id="333" r:id="rId30"/>
    <p:sldId id="299" r:id="rId31"/>
    <p:sldId id="305" r:id="rId32"/>
    <p:sldId id="274" r:id="rId33"/>
    <p:sldId id="338" r:id="rId34"/>
    <p:sldId id="295" r:id="rId35"/>
    <p:sldId id="348" r:id="rId36"/>
    <p:sldId id="334" r:id="rId37"/>
    <p:sldId id="349" r:id="rId38"/>
    <p:sldId id="306" r:id="rId39"/>
    <p:sldId id="341" r:id="rId40"/>
    <p:sldId id="342" r:id="rId41"/>
    <p:sldId id="343" r:id="rId42"/>
    <p:sldId id="345" r:id="rId43"/>
    <p:sldId id="275" r:id="rId44"/>
    <p:sldId id="296" r:id="rId45"/>
    <p:sldId id="302" r:id="rId46"/>
    <p:sldId id="318" r:id="rId47"/>
    <p:sldId id="346" r:id="rId48"/>
    <p:sldId id="347" r:id="rId49"/>
    <p:sldId id="27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85" autoAdjust="0"/>
    <p:restoredTop sz="89343" autoAdjust="0"/>
  </p:normalViewPr>
  <p:slideViewPr>
    <p:cSldViewPr snapToGrid="0">
      <p:cViewPr varScale="1">
        <p:scale>
          <a:sx n="89" d="100"/>
          <a:sy n="89" d="100"/>
        </p:scale>
        <p:origin x="3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REVISI%20KOLOKIUM%201\analisis%20tambahan_1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REVISI%20KOLOKIUM%201\analisis%20tambahan_1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REVISI%20KOLOKIUM%201\analisis%20tambahan_1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PROPOSAL%20TA\390902_analisis%25205%2520variasi%2520penumpang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cuments\TA\REVISI%20KOLOKIUM%201\analisis%20tambahan_1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Standar Deviasi RMSE Kecepatan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Analysis!$G$6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Analysis!$M$6:$O$6</c:f>
              <c:numCache>
                <c:formatCode>0.0000E+00</c:formatCode>
                <c:ptCount val="1"/>
                <c:pt idx="0">
                  <c:v>2.135415650406269E-4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13-403C-9AFE-13250A173244}"/>
            </c:ext>
          </c:extLst>
        </c:ser>
        <c:ser>
          <c:idx val="1"/>
          <c:order val="1"/>
          <c:tx>
            <c:strRef>
              <c:f>Analysis!$G$7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Analysis!$M$7:$O$7</c:f>
              <c:numCache>
                <c:formatCode>0.0000E+00</c:formatCode>
                <c:ptCount val="1"/>
                <c:pt idx="0">
                  <c:v>5.1820459280095152E-5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13-403C-9AFE-13250A173244}"/>
            </c:ext>
          </c:extLst>
        </c:ser>
        <c:ser>
          <c:idx val="2"/>
          <c:order val="2"/>
          <c:tx>
            <c:strRef>
              <c:f>Analysis!$G$8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Analysis!$M$8:$O$8</c:f>
              <c:numCache>
                <c:formatCode>0.0000E+00</c:formatCode>
                <c:ptCount val="1"/>
                <c:pt idx="0">
                  <c:v>4.2275288289969138E-5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C13-403C-9AFE-13250A1732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5868800"/>
        <c:axId val="194428528"/>
      </c:barChart>
      <c:catAx>
        <c:axId val="1958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28528"/>
        <c:crosses val="autoZero"/>
        <c:auto val="1"/>
        <c:lblAlgn val="ctr"/>
        <c:lblOffset val="100"/>
        <c:noMultiLvlLbl val="0"/>
      </c:catAx>
      <c:valAx>
        <c:axId val="19442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68800"/>
        <c:crosses val="autoZero"/>
        <c:crossBetween val="between"/>
        <c:majorUnit val="1.0000000000000003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</a:t>
            </a:r>
            <a:r>
              <a:rPr lang="en-US" baseline="0"/>
              <a:t> Standar Deviasi RMSE Kecepatan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'Analisis performansi'!$B$4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'Analisis performansi'!$F$4:$H$4</c:f>
              <c:numCache>
                <c:formatCode>0.0000E+00</c:formatCode>
                <c:ptCount val="1"/>
                <c:pt idx="0">
                  <c:v>2.3848480035423562E-4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B8-40EC-8A6F-D660B8D99C10}"/>
            </c:ext>
          </c:extLst>
        </c:ser>
        <c:ser>
          <c:idx val="1"/>
          <c:order val="1"/>
          <c:tx>
            <c:strRef>
              <c:f>'Analisis performansi'!$B$5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'Analisis performansi'!$F$5:$H$5</c:f>
              <c:numCache>
                <c:formatCode>0.0000E+00</c:formatCode>
                <c:ptCount val="1"/>
                <c:pt idx="0">
                  <c:v>3.2457664734234946E-5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B8-40EC-8A6F-D660B8D99C10}"/>
            </c:ext>
          </c:extLst>
        </c:ser>
        <c:ser>
          <c:idx val="2"/>
          <c:order val="2"/>
          <c:tx>
            <c:strRef>
              <c:f>'Analisis performansi'!$B$6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'Analisis performansi'!$F$6:$H$6</c:f>
              <c:numCache>
                <c:formatCode>0.0000E+00</c:formatCode>
                <c:ptCount val="1"/>
                <c:pt idx="0">
                  <c:v>3.3551266742106787E-5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B8-40EC-8A6F-D660B8D99C1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6028688"/>
        <c:axId val="182088848"/>
      </c:barChart>
      <c:catAx>
        <c:axId val="23602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88848"/>
        <c:crosses val="autoZero"/>
        <c:auto val="1"/>
        <c:lblAlgn val="ctr"/>
        <c:lblOffset val="100"/>
        <c:noMultiLvlLbl val="0"/>
      </c:catAx>
      <c:valAx>
        <c:axId val="18208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028688"/>
        <c:crosses val="autoZero"/>
        <c:crossBetween val="between"/>
        <c:majorUnit val="1.0000000000000003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Rata-rata RMSE Posisi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'Analisis performansi'!$B$4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'Analisis performansi'!$C$4:$E$4</c:f>
              <c:numCache>
                <c:formatCode>0.0000</c:formatCode>
                <c:ptCount val="1"/>
                <c:pt idx="0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D-4E1E-A261-524D5B5A830E}"/>
            </c:ext>
          </c:extLst>
        </c:ser>
        <c:ser>
          <c:idx val="1"/>
          <c:order val="1"/>
          <c:tx>
            <c:strRef>
              <c:f>'Analisis performansi'!$B$5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'Analisis performansi'!$C$5:$E$5</c:f>
              <c:numCache>
                <c:formatCode>0.0000</c:formatCode>
                <c:ptCount val="1"/>
                <c:pt idx="0">
                  <c:v>1.4724999999999999E-2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2D-4E1E-A261-524D5B5A830E}"/>
            </c:ext>
          </c:extLst>
        </c:ser>
        <c:ser>
          <c:idx val="2"/>
          <c:order val="2"/>
          <c:tx>
            <c:strRef>
              <c:f>'Analisis performansi'!$B$6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'Analisis performansi'!$C$6:$E$6</c:f>
              <c:numCache>
                <c:formatCode>0.0000</c:formatCode>
                <c:ptCount val="1"/>
                <c:pt idx="0">
                  <c:v>1.3649999999999999E-2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2D-4E1E-A261-524D5B5A830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7721472"/>
        <c:axId val="238412192"/>
      </c:barChart>
      <c:catAx>
        <c:axId val="38772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412192"/>
        <c:crosses val="autoZero"/>
        <c:auto val="1"/>
        <c:lblAlgn val="ctr"/>
        <c:lblOffset val="100"/>
        <c:noMultiLvlLbl val="0"/>
      </c:catAx>
      <c:valAx>
        <c:axId val="238412192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2147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</a:t>
            </a:r>
            <a:r>
              <a:rPr lang="en-US" baseline="0"/>
              <a:t> Standar Deviasi RMSE Posisi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'Analisis performansi'!$B$4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'Analisis performansi'!$F$4:$H$4</c:f>
              <c:numCache>
                <c:formatCode>0.0000E+00</c:formatCode>
                <c:ptCount val="1"/>
                <c:pt idx="0">
                  <c:v>1.1067971810589338E-3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4B-4365-99A2-8BE29B1F7A46}"/>
            </c:ext>
          </c:extLst>
        </c:ser>
        <c:ser>
          <c:idx val="1"/>
          <c:order val="1"/>
          <c:tx>
            <c:strRef>
              <c:f>'Analisis performansi'!$B$5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'Analisis performansi'!$F$5:$H$5</c:f>
              <c:numCache>
                <c:formatCode>0.0000E+00</c:formatCode>
                <c:ptCount val="1"/>
                <c:pt idx="0">
                  <c:v>1.4790199457749025E-4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4B-4365-99A2-8BE29B1F7A46}"/>
            </c:ext>
          </c:extLst>
        </c:ser>
        <c:ser>
          <c:idx val="2"/>
          <c:order val="2"/>
          <c:tx>
            <c:strRef>
              <c:f>'Analisis performansi'!$B$6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performansi'!$F$3:$H$3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'Analisis performansi'!$F$6:$H$6</c:f>
              <c:numCache>
                <c:formatCode>0.0000E+00</c:formatCode>
                <c:ptCount val="1"/>
                <c:pt idx="0">
                  <c:v>1.6583123951776979E-4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4B-4365-99A2-8BE29B1F7A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6028688"/>
        <c:axId val="182088848"/>
      </c:barChart>
      <c:catAx>
        <c:axId val="23602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88848"/>
        <c:crosses val="autoZero"/>
        <c:auto val="1"/>
        <c:lblAlgn val="ctr"/>
        <c:lblOffset val="100"/>
        <c:noMultiLvlLbl val="0"/>
      </c:catAx>
      <c:valAx>
        <c:axId val="182088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028688"/>
        <c:crosses val="autoZero"/>
        <c:crossBetween val="between"/>
        <c:majorUnit val="4.0000000000000013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Standar Deviasi RMSE Posisi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Analysis!$G$6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Analysis!$M$6:$O$6</c:f>
              <c:numCache>
                <c:formatCode>0.0000E+00</c:formatCode>
                <c:ptCount val="1"/>
                <c:pt idx="0">
                  <c:v>7.0710678118654816E-4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8B-41C2-94E8-8D4957E6B6BD}"/>
            </c:ext>
          </c:extLst>
        </c:ser>
        <c:ser>
          <c:idx val="1"/>
          <c:order val="1"/>
          <c:tx>
            <c:strRef>
              <c:f>Analysis!$G$7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Analysis!$M$7:$O$7</c:f>
              <c:numCache>
                <c:formatCode>0.0000E+00</c:formatCode>
                <c:ptCount val="1"/>
                <c:pt idx="0">
                  <c:v>9.1738759529437779E-4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8B-41C2-94E8-8D4957E6B6BD}"/>
            </c:ext>
          </c:extLst>
        </c:ser>
        <c:ser>
          <c:idx val="2"/>
          <c:order val="2"/>
          <c:tx>
            <c:strRef>
              <c:f>Analysis!$G$8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Analysis!$M$5:$O$5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Analysis!$M$8:$O$8</c:f>
              <c:numCache>
                <c:formatCode>0.0000E+00</c:formatCode>
                <c:ptCount val="1"/>
                <c:pt idx="0">
                  <c:v>3.3226495451672296E-4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18B-41C2-94E8-8D4957E6B6B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95868800"/>
        <c:axId val="194428528"/>
      </c:barChart>
      <c:catAx>
        <c:axId val="19586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428528"/>
        <c:crosses val="autoZero"/>
        <c:auto val="1"/>
        <c:lblAlgn val="ctr"/>
        <c:lblOffset val="100"/>
        <c:noMultiLvlLbl val="0"/>
      </c:catAx>
      <c:valAx>
        <c:axId val="194428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868800"/>
        <c:crosses val="autoZero"/>
        <c:crossBetween val="between"/>
        <c:majorUnit val="4.0000000000000013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</a:t>
            </a:r>
            <a:r>
              <a:rPr lang="en-US" baseline="0"/>
              <a:t> Rata-rata RMSE Kecepatan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Analysis!$G$6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(Analysis!$H$6:$I$6,Analysis!$L$6)</c:f>
              <c:numCache>
                <c:formatCode>0.0000</c:formatCode>
                <c:ptCount val="1"/>
                <c:pt idx="0">
                  <c:v>4.3320000000000011E-2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B5-465C-A238-20C88AB3322F}"/>
            </c:ext>
          </c:extLst>
        </c:ser>
        <c:ser>
          <c:idx val="1"/>
          <c:order val="1"/>
          <c:tx>
            <c:strRef>
              <c:f>Analysis!$G$7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(Analysis!$H$7:$I$7,Analysis!$L$7)</c:f>
              <c:numCache>
                <c:formatCode>0.00E+00</c:formatCode>
                <c:ptCount val="1"/>
                <c:pt idx="0">
                  <c:v>7.9420000000000011E-4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B5-465C-A238-20C88AB3322F}"/>
            </c:ext>
          </c:extLst>
        </c:ser>
        <c:ser>
          <c:idx val="2"/>
          <c:order val="2"/>
          <c:tx>
            <c:strRef>
              <c:f>Analysis!$G$8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(Analysis!$H$8:$I$8,Analysis!$L$8)</c:f>
              <c:numCache>
                <c:formatCode>0.00E+00</c:formatCode>
                <c:ptCount val="1"/>
                <c:pt idx="0">
                  <c:v>7.6199999999999998E-4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B5-465C-A238-20C88AB3322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67523952"/>
        <c:axId val="182078864"/>
      </c:barChart>
      <c:catAx>
        <c:axId val="206752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78864"/>
        <c:crosses val="autoZero"/>
        <c:auto val="1"/>
        <c:lblAlgn val="ctr"/>
        <c:lblOffset val="100"/>
        <c:noMultiLvlLbl val="0"/>
      </c:catAx>
      <c:valAx>
        <c:axId val="182078864"/>
        <c:scaling>
          <c:orientation val="minMax"/>
          <c:max val="5.000000000000001E-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523952"/>
        <c:crosses val="autoZero"/>
        <c:crossBetween val="between"/>
        <c:majorUnit val="1.25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</a:t>
            </a:r>
            <a:r>
              <a:rPr lang="en-US" baseline="0"/>
              <a:t> Rata-rata RMSE Posisi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Analysis!$G$6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(Analysis!$H$6:$I$6,Analysis!$L$6)</c:f>
              <c:numCache>
                <c:formatCode>0.0000</c:formatCode>
                <c:ptCount val="1"/>
                <c:pt idx="0">
                  <c:v>0.19400000000000001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D-4DF4-99CC-779A574232A9}"/>
            </c:ext>
          </c:extLst>
        </c:ser>
        <c:ser>
          <c:idx val="1"/>
          <c:order val="1"/>
          <c:tx>
            <c:strRef>
              <c:f>Analysis!$G$7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(Analysis!$H$7:$I$7,Analysis!$L$7)</c:f>
              <c:numCache>
                <c:formatCode>0.0000</c:formatCode>
                <c:ptCount val="1"/>
                <c:pt idx="0">
                  <c:v>1.4379999999999999E-2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6D-4DF4-99CC-779A574232A9}"/>
            </c:ext>
          </c:extLst>
        </c:ser>
        <c:ser>
          <c:idx val="2"/>
          <c:order val="2"/>
          <c:tx>
            <c:strRef>
              <c:f>Analysis!$G$8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(Analysis!$H$5:$I$5,Analysis!$L$5)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(Analysis!$H$8:$I$8,Analysis!$L$8)</c:f>
              <c:numCache>
                <c:formatCode>0.0000</c:formatCode>
                <c:ptCount val="1"/>
                <c:pt idx="0">
                  <c:v>1.366E-2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E6D-4DF4-99CC-779A574232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67523952"/>
        <c:axId val="182078864"/>
      </c:barChart>
      <c:catAx>
        <c:axId val="206752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2078864"/>
        <c:crosses val="autoZero"/>
        <c:auto val="1"/>
        <c:lblAlgn val="ctr"/>
        <c:lblOffset val="100"/>
        <c:noMultiLvlLbl val="0"/>
      </c:catAx>
      <c:valAx>
        <c:axId val="182078864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752395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Rata-rata RMSE Kecepatan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Additional!$L$6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(Additional!$M$6:$N$6,Additional!$Q$6)</c:f>
              <c:numCache>
                <c:formatCode>0.0000</c:formatCode>
                <c:ptCount val="1"/>
                <c:pt idx="0">
                  <c:v>4.3250000000000004E-2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C4-4C71-B29F-FCA31D7519D2}"/>
            </c:ext>
          </c:extLst>
        </c:ser>
        <c:ser>
          <c:idx val="1"/>
          <c:order val="1"/>
          <c:tx>
            <c:strRef>
              <c:f>Additional!$L$7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(Additional!$M$7:$N$7,Additional!$Q$7)</c:f>
              <c:numCache>
                <c:formatCode>0.0000E+00</c:formatCode>
                <c:ptCount val="1"/>
                <c:pt idx="0">
                  <c:v>7.8299999999999995E-4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EC4-4C71-B29F-FCA31D7519D2}"/>
            </c:ext>
          </c:extLst>
        </c:ser>
        <c:ser>
          <c:idx val="2"/>
          <c:order val="2"/>
          <c:tx>
            <c:strRef>
              <c:f>Additional!$L$8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(Additional!$M$8:$N$8,Additional!$Q$8)</c:f>
              <c:numCache>
                <c:formatCode>0.0000E+00</c:formatCode>
                <c:ptCount val="1"/>
                <c:pt idx="0">
                  <c:v>7.7450000000000001E-4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EC4-4C71-B29F-FCA31D7519D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7679472"/>
        <c:axId val="229084704"/>
      </c:barChart>
      <c:catAx>
        <c:axId val="38767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84704"/>
        <c:crosses val="autoZero"/>
        <c:auto val="1"/>
        <c:lblAlgn val="ctr"/>
        <c:lblOffset val="100"/>
        <c:noMultiLvlLbl val="0"/>
      </c:catAx>
      <c:valAx>
        <c:axId val="229084704"/>
        <c:scaling>
          <c:orientation val="minMax"/>
          <c:max val="5.000000000000001E-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679472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Standar</a:t>
            </a:r>
            <a:r>
              <a:rPr lang="en-US" baseline="0"/>
              <a:t> Deviasi RMSE Kecepatan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Additional!$L$6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Additional!$R$6:$T$6</c:f>
              <c:numCache>
                <c:formatCode>0.0000E+00</c:formatCode>
                <c:ptCount val="1"/>
                <c:pt idx="0">
                  <c:v>1.1180339887498958E-4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D7-44C6-8844-F59C63648EAC}"/>
            </c:ext>
          </c:extLst>
        </c:ser>
        <c:ser>
          <c:idx val="1"/>
          <c:order val="1"/>
          <c:tx>
            <c:strRef>
              <c:f>Additional!$L$7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Additional!$R$7:$T$7</c:f>
              <c:numCache>
                <c:formatCode>0.0000E+00</c:formatCode>
                <c:ptCount val="1"/>
                <c:pt idx="0">
                  <c:v>4.9954979731754454E-5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D7-44C6-8844-F59C63648EAC}"/>
            </c:ext>
          </c:extLst>
        </c:ser>
        <c:ser>
          <c:idx val="2"/>
          <c:order val="2"/>
          <c:tx>
            <c:strRef>
              <c:f>Additional!$L$8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Kecepatan</c:v>
                </c:pt>
              </c:strCache>
            </c:strRef>
          </c:cat>
          <c:val>
            <c:numRef>
              <c:f>Additional!$R$8:$T$8</c:f>
              <c:numCache>
                <c:formatCode>0.0000E+00</c:formatCode>
                <c:ptCount val="1"/>
                <c:pt idx="0">
                  <c:v>4.5301765969992802E-5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AD7-44C6-8844-F59C63648EA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6025888"/>
        <c:axId val="383783280"/>
      </c:barChart>
      <c:catAx>
        <c:axId val="23602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83280"/>
        <c:crosses val="autoZero"/>
        <c:auto val="1"/>
        <c:lblAlgn val="ctr"/>
        <c:lblOffset val="100"/>
        <c:noMultiLvlLbl val="0"/>
      </c:catAx>
      <c:valAx>
        <c:axId val="38378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025888"/>
        <c:crosses val="autoZero"/>
        <c:crossBetween val="between"/>
        <c:majorUnit val="5.0000000000000023E-5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Rata-rata RMSE Posisi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Additional!$L$6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(Additional!$M$6:$N$6,Additional!$Q$6)</c:f>
              <c:numCache>
                <c:formatCode>0.0000</c:formatCode>
                <c:ptCount val="1"/>
                <c:pt idx="0">
                  <c:v>0.19395000000000001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B0-4BFA-8CB1-E1D672D92A4B}"/>
            </c:ext>
          </c:extLst>
        </c:ser>
        <c:ser>
          <c:idx val="1"/>
          <c:order val="1"/>
          <c:tx>
            <c:strRef>
              <c:f>Additional!$L$7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(Additional!$M$7:$N$7,Additional!$Q$7)</c:f>
              <c:numCache>
                <c:formatCode>0.0000</c:formatCode>
                <c:ptCount val="1"/>
                <c:pt idx="0">
                  <c:v>1.4274999999999999E-2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0-4BFA-8CB1-E1D672D92A4B}"/>
            </c:ext>
          </c:extLst>
        </c:ser>
        <c:ser>
          <c:idx val="2"/>
          <c:order val="2"/>
          <c:tx>
            <c:strRef>
              <c:f>Additional!$L$8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(Additional!$M$5:$N$5,Additional!$Q$5)</c:f>
              <c:strCache>
                <c:ptCount val="1"/>
                <c:pt idx="0">
                  <c:v>Rata-rata RMSE Posisi</c:v>
                </c:pt>
              </c:strCache>
            </c:strRef>
          </c:cat>
          <c:val>
            <c:numRef>
              <c:f>(Additional!$M$8:$N$8,Additional!$Q$8)</c:f>
              <c:numCache>
                <c:formatCode>0.0000</c:formatCode>
                <c:ptCount val="1"/>
                <c:pt idx="0">
                  <c:v>1.3649999999999999E-2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B0-4BFA-8CB1-E1D672D92A4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7679472"/>
        <c:axId val="229084704"/>
      </c:barChart>
      <c:catAx>
        <c:axId val="38767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9084704"/>
        <c:crosses val="autoZero"/>
        <c:auto val="1"/>
        <c:lblAlgn val="ctr"/>
        <c:lblOffset val="100"/>
        <c:noMultiLvlLbl val="0"/>
      </c:catAx>
      <c:valAx>
        <c:axId val="229084704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679472"/>
        <c:crosses val="autoZero"/>
        <c:crossBetween val="between"/>
        <c:majorUnit val="5.000000000000001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Standar</a:t>
            </a:r>
            <a:r>
              <a:rPr lang="en-US" baseline="0"/>
              <a:t> Deviasi RMSE Posisi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Additional!$L$6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Additional!$R$6:$T$6</c:f>
              <c:numCache>
                <c:formatCode>0.0000E+00</c:formatCode>
                <c:ptCount val="1"/>
                <c:pt idx="0">
                  <c:v>5.590169943749479E-4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0D-4D90-829C-8F8680D264FF}"/>
            </c:ext>
          </c:extLst>
        </c:ser>
        <c:ser>
          <c:idx val="1"/>
          <c:order val="1"/>
          <c:tx>
            <c:strRef>
              <c:f>Additional!$L$7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Additional!$R$7:$T$7</c:f>
              <c:numCache>
                <c:formatCode>0.0000E+00</c:formatCode>
                <c:ptCount val="1"/>
                <c:pt idx="0">
                  <c:v>7.9490565477923218E-4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0D-4D90-829C-8F8680D264FF}"/>
            </c:ext>
          </c:extLst>
        </c:ser>
        <c:ser>
          <c:idx val="2"/>
          <c:order val="2"/>
          <c:tx>
            <c:strRef>
              <c:f>Additional!$L$8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Additional!$R$5:$T$5</c:f>
              <c:strCache>
                <c:ptCount val="1"/>
                <c:pt idx="0">
                  <c:v>Standar Deviasi RMSE Posisi</c:v>
                </c:pt>
              </c:strCache>
            </c:strRef>
          </c:cat>
          <c:val>
            <c:numRef>
              <c:f>Additional!$R$8:$T$8</c:f>
              <c:numCache>
                <c:formatCode>0.0000E+00</c:formatCode>
                <c:ptCount val="1"/>
                <c:pt idx="0">
                  <c:v>1.6583123951776979E-4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70D-4D90-829C-8F8680D264F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6025888"/>
        <c:axId val="383783280"/>
      </c:barChart>
      <c:catAx>
        <c:axId val="236025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783280"/>
        <c:crosses val="autoZero"/>
        <c:auto val="1"/>
        <c:lblAlgn val="ctr"/>
        <c:lblOffset val="100"/>
        <c:noMultiLvlLbl val="0"/>
      </c:catAx>
      <c:valAx>
        <c:axId val="3837832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6025888"/>
        <c:crosses val="autoZero"/>
        <c:crossBetween val="between"/>
        <c:majorUnit val="3.0000000000000008E-4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Perbandingan Rata-rata RMSE Kecepatan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'Analisis performansi'!$B$4</c:f>
              <c:strCache>
                <c:ptCount val="1"/>
                <c:pt idx="0">
                  <c:v>PID Auto Tuning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'Analisis performansi'!$C$4:$E$4</c:f>
              <c:numCache>
                <c:formatCode>0.0000</c:formatCode>
                <c:ptCount val="1"/>
                <c:pt idx="0">
                  <c:v>4.3225E-2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66-4C75-AE1B-46EE5699284A}"/>
            </c:ext>
          </c:extLst>
        </c:ser>
        <c:ser>
          <c:idx val="1"/>
          <c:order val="1"/>
          <c:tx>
            <c:strRef>
              <c:f>'Analisis performansi'!$B$5</c:f>
              <c:strCache>
                <c:ptCount val="1"/>
                <c:pt idx="0">
                  <c:v>PID PSO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'Analisis performansi'!$C$5:$E$5</c:f>
              <c:numCache>
                <c:formatCode>0.0000E+00</c:formatCode>
                <c:ptCount val="1"/>
                <c:pt idx="0">
                  <c:v>7.8100000000000001E-4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66-4C75-AE1B-46EE5699284A}"/>
            </c:ext>
          </c:extLst>
        </c:ser>
        <c:ser>
          <c:idx val="2"/>
          <c:order val="2"/>
          <c:tx>
            <c:strRef>
              <c:f>'Analisis performansi'!$B$6</c:f>
              <c:strCache>
                <c:ptCount val="1"/>
                <c:pt idx="0">
                  <c:v>PID PSO - Logika Fuzzy Sugeno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'Analisis performansi'!$C$3:$E$3</c:f>
              <c:strCache>
                <c:ptCount val="1"/>
                <c:pt idx="0">
                  <c:v>Rata-rata RMSE Kecepatan</c:v>
                </c:pt>
              </c:strCache>
            </c:strRef>
          </c:cat>
          <c:val>
            <c:numRef>
              <c:f>'Analisis performansi'!$C$6:$E$6</c:f>
              <c:numCache>
                <c:formatCode>0.0000E+00</c:formatCode>
                <c:ptCount val="1"/>
                <c:pt idx="0">
                  <c:v>7.7474999999999994E-4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66-4C75-AE1B-46EE569928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7721472"/>
        <c:axId val="238412192"/>
      </c:barChart>
      <c:catAx>
        <c:axId val="387721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8412192"/>
        <c:crosses val="autoZero"/>
        <c:auto val="1"/>
        <c:lblAlgn val="ctr"/>
        <c:lblOffset val="100"/>
        <c:noMultiLvlLbl val="0"/>
      </c:catAx>
      <c:valAx>
        <c:axId val="238412192"/>
        <c:scaling>
          <c:orientation val="minMax"/>
          <c:max val="5.000000000000001E-2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7721472"/>
        <c:crosses val="autoZero"/>
        <c:crossBetween val="between"/>
        <c:majorUnit val="1.2500000000000002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F1BEB-509D-4D08-A16A-7EA8724A4B8B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691EF-5B6B-4017-9EF2-830148AA5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18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7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Algoritma</a:t>
            </a:r>
            <a:r>
              <a:rPr lang="en-US" dirty="0"/>
              <a:t> PSO </a:t>
            </a:r>
            <a:r>
              <a:rPr lang="en-US" dirty="0" err="1"/>
              <a:t>ditampilkan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3.10 di </a:t>
            </a:r>
            <a:r>
              <a:rPr lang="en-US" dirty="0" err="1"/>
              <a:t>layar</a:t>
            </a:r>
            <a:r>
              <a:rPr lang="en-US" dirty="0"/>
              <a:t>.  Proses </a:t>
            </a:r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inisialisasi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awal </a:t>
            </a:r>
            <a:r>
              <a:rPr lang="en-US" dirty="0" err="1"/>
              <a:t>untuk</a:t>
            </a:r>
            <a:r>
              <a:rPr lang="en-US" dirty="0"/>
              <a:t> semua </a:t>
            </a:r>
            <a:r>
              <a:rPr lang="en-US" dirty="0" err="1"/>
              <a:t>partikel</a:t>
            </a:r>
            <a:r>
              <a:rPr lang="en-US" dirty="0"/>
              <a:t>. </a:t>
            </a: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partikelnya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itu </a:t>
            </a:r>
            <a:r>
              <a:rPr lang="en-US" dirty="0" err="1"/>
              <a:t>menentukan</a:t>
            </a:r>
            <a:r>
              <a:rPr lang="en-US" dirty="0"/>
              <a:t> fitness value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objektif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, </a:t>
            </a:r>
            <a:r>
              <a:rPr lang="en-US" dirty="0" err="1"/>
              <a:t>setelah</a:t>
            </a:r>
            <a:r>
              <a:rPr lang="en-US" dirty="0"/>
              <a:t> itu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partikel</a:t>
            </a:r>
            <a:r>
              <a:rPr lang="en-US" dirty="0"/>
              <a:t> dan </a:t>
            </a:r>
            <a:r>
              <a:rPr lang="en-US" dirty="0" err="1"/>
              <a:t>globalnya</a:t>
            </a:r>
            <a:r>
              <a:rPr lang="en-US" dirty="0"/>
              <a:t>, dan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perbaruan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dan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partikel</a:t>
            </a:r>
            <a:r>
              <a:rPr lang="en-US" dirty="0"/>
              <a:t>. </a:t>
            </a:r>
            <a:r>
              <a:rPr lang="en-US" dirty="0" err="1"/>
              <a:t>setelah</a:t>
            </a:r>
            <a:r>
              <a:rPr lang="en-US" dirty="0"/>
              <a:t> itu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dicek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best fitness value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iterasi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pemberhentian</a:t>
            </a:r>
            <a:r>
              <a:rPr lang="en-US" dirty="0"/>
              <a:t> minimal, </a:t>
            </a:r>
            <a:r>
              <a:rPr lang="en-US" dirty="0" err="1"/>
              <a:t>jika</a:t>
            </a:r>
            <a:r>
              <a:rPr lang="en-US" dirty="0"/>
              <a:t> fitness value </a:t>
            </a:r>
            <a:r>
              <a:rPr lang="en-US" dirty="0" err="1"/>
              <a:t>berubah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pengulangan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, atau </a:t>
            </a:r>
            <a:r>
              <a:rPr lang="en-US" dirty="0" err="1"/>
              <a:t>jika</a:t>
            </a:r>
            <a:r>
              <a:rPr lang="en-US" dirty="0"/>
              <a:t> iterasi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simulasi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90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historis</a:t>
            </a:r>
            <a:r>
              <a:rPr lang="en-US" dirty="0"/>
              <a:t> fitness value </a:t>
            </a:r>
            <a:r>
              <a:rPr lang="en-US" dirty="0" err="1"/>
              <a:t>untuk</a:t>
            </a:r>
            <a:r>
              <a:rPr lang="en-US" dirty="0"/>
              <a:t> semua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 pada </a:t>
            </a:r>
            <a:r>
              <a:rPr lang="en-US" dirty="0" err="1"/>
              <a:t>simulasi</a:t>
            </a:r>
            <a:r>
              <a:rPr lang="en-US" dirty="0"/>
              <a:t> PSO yang </a:t>
            </a:r>
            <a:r>
              <a:rPr lang="en-US" dirty="0" err="1"/>
              <a:t>diperlihatkan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3.11. </a:t>
            </a:r>
          </a:p>
          <a:p>
            <a:endParaRPr lang="en-US" dirty="0"/>
          </a:p>
          <a:p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penumpangnya</a:t>
            </a:r>
            <a:r>
              <a:rPr lang="en-US" dirty="0"/>
              <a:t> </a:t>
            </a:r>
            <a:r>
              <a:rPr lang="en-US" dirty="0" err="1"/>
              <a:t>didapatkan</a:t>
            </a:r>
            <a:r>
              <a:rPr lang="en-US" dirty="0"/>
              <a:t> best fitness value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iterasi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dilihat</a:t>
            </a:r>
            <a:r>
              <a:rPr lang="en-US" dirty="0"/>
              <a:t> pada table 3.3.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01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Berikut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parameter </a:t>
            </a:r>
            <a:r>
              <a:rPr lang="en-US" dirty="0" err="1"/>
              <a:t>pengontrol</a:t>
            </a:r>
            <a:r>
              <a:rPr lang="en-US" dirty="0"/>
              <a:t> PID PSO.</a:t>
            </a:r>
          </a:p>
          <a:p>
            <a:endParaRPr lang="en-US" dirty="0"/>
          </a:p>
          <a:p>
            <a:r>
              <a:rPr lang="en-US" dirty="0" err="1"/>
              <a:t>Pengontrol</a:t>
            </a:r>
            <a:r>
              <a:rPr lang="en-US" dirty="0"/>
              <a:t> PID PSO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disesuaikan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semua </a:t>
            </a: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penumpang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yang </a:t>
            </a:r>
            <a:r>
              <a:rPr lang="en-ID" dirty="0" err="1"/>
              <a:t>dirancang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gambar</a:t>
            </a:r>
            <a:r>
              <a:rPr lang="en-ID" dirty="0"/>
              <a:t> 3.12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fuzzy </a:t>
            </a:r>
            <a:r>
              <a:rPr lang="en-ID" dirty="0" err="1"/>
              <a:t>menggunakan</a:t>
            </a:r>
            <a:r>
              <a:rPr lang="en-ID" dirty="0"/>
              <a:t> 3 </a:t>
            </a:r>
            <a:r>
              <a:rPr lang="en-ID" dirty="0" err="1"/>
              <a:t>buah</a:t>
            </a:r>
            <a:r>
              <a:rPr lang="en-ID" dirty="0"/>
              <a:t> variable </a:t>
            </a:r>
            <a:r>
              <a:rPr lang="en-ID" dirty="0" err="1"/>
              <a:t>masukan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error </a:t>
            </a:r>
            <a:r>
              <a:rPr lang="en-ID" dirty="0" err="1"/>
              <a:t>posisi</a:t>
            </a:r>
            <a:r>
              <a:rPr lang="en-ID" dirty="0"/>
              <a:t>, </a:t>
            </a:r>
            <a:r>
              <a:rPr lang="en-ID" dirty="0" err="1"/>
              <a:t>e_spd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error </a:t>
            </a:r>
            <a:r>
              <a:rPr lang="en-ID" dirty="0" err="1"/>
              <a:t>kecepatan</a:t>
            </a:r>
            <a:r>
              <a:rPr lang="en-ID" dirty="0"/>
              <a:t> dan </a:t>
            </a:r>
            <a:r>
              <a:rPr lang="en-ID" dirty="0" err="1"/>
              <a:t>num_pass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1 </a:t>
            </a:r>
            <a:r>
              <a:rPr lang="en-ID" dirty="0" err="1"/>
              <a:t>variabel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 fuzzy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u_fuz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gambar</a:t>
            </a:r>
            <a:r>
              <a:rPr lang="en-ID" dirty="0"/>
              <a:t> 3.13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keanggotaan</a:t>
            </a:r>
            <a:r>
              <a:rPr lang="en-ID" dirty="0"/>
              <a:t> fuzzy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seluruh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. pada </a:t>
            </a:r>
            <a:r>
              <a:rPr lang="en-ID" dirty="0" err="1"/>
              <a:t>bagian</a:t>
            </a:r>
            <a:r>
              <a:rPr lang="en-ID" dirty="0"/>
              <a:t> a dan b membership function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 dan </a:t>
            </a:r>
            <a:r>
              <a:rPr lang="en-ID" dirty="0" err="1"/>
              <a:t>positif</a:t>
            </a:r>
            <a:r>
              <a:rPr lang="en-ID" dirty="0"/>
              <a:t>.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rentangnya</a:t>
            </a:r>
            <a:r>
              <a:rPr lang="en-ID" dirty="0"/>
              <a:t> </a:t>
            </a:r>
            <a:r>
              <a:rPr lang="en-ID" dirty="0" err="1"/>
              <a:t>berbeda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variable </a:t>
            </a:r>
            <a:r>
              <a:rPr lang="en-ID" dirty="0" err="1"/>
              <a:t>tersebut</a:t>
            </a:r>
            <a:r>
              <a:rPr lang="en-ID" dirty="0"/>
              <a:t>.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di </a:t>
            </a:r>
            <a:r>
              <a:rPr lang="en-ID" dirty="0" err="1"/>
              <a:t>layar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-0.81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0.81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e_spd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-0.1 </a:t>
            </a:r>
            <a:r>
              <a:rPr lang="en-ID" dirty="0" err="1"/>
              <a:t>sampai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0.1. </a:t>
            </a:r>
            <a:r>
              <a:rPr lang="en-ID" dirty="0" err="1"/>
              <a:t>perbandingan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perbandingan</a:t>
            </a:r>
            <a:r>
              <a:rPr lang="en-ID" dirty="0"/>
              <a:t> parameter yang </a:t>
            </a:r>
            <a:r>
              <a:rPr lang="en-ID" dirty="0" err="1"/>
              <a:t>setara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proportional </a:t>
            </a:r>
            <a:r>
              <a:rPr lang="en-ID" dirty="0" err="1"/>
              <a:t>kecepatan</a:t>
            </a:r>
            <a:r>
              <a:rPr lang="en-ID" dirty="0"/>
              <a:t> dan parameter proportional </a:t>
            </a:r>
            <a:r>
              <a:rPr lang="en-ID" dirty="0" err="1"/>
              <a:t>posisi</a:t>
            </a:r>
            <a:r>
              <a:rPr lang="en-ID" dirty="0"/>
              <a:t> PID PSO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nol. </a:t>
            </a:r>
            <a:r>
              <a:rPr lang="en-ID" dirty="0" err="1"/>
              <a:t>untuk</a:t>
            </a:r>
            <a:r>
              <a:rPr lang="en-ID" dirty="0"/>
              <a:t> variable </a:t>
            </a:r>
            <a:r>
              <a:rPr lang="en-ID" dirty="0" err="1"/>
              <a:t>num_pass</a:t>
            </a:r>
            <a:r>
              <a:rPr lang="en-ID" dirty="0"/>
              <a:t>, </a:t>
            </a:r>
            <a:r>
              <a:rPr lang="en-ID" dirty="0" err="1"/>
              <a:t>digunakan</a:t>
            </a:r>
            <a:r>
              <a:rPr lang="en-ID" dirty="0"/>
              <a:t> 3 </a:t>
            </a:r>
            <a:r>
              <a:rPr lang="en-ID" dirty="0" err="1"/>
              <a:t>buah</a:t>
            </a:r>
            <a:r>
              <a:rPr lang="en-ID" dirty="0"/>
              <a:t> membership function </a:t>
            </a:r>
            <a:r>
              <a:rPr lang="en-ID" dirty="0" err="1"/>
              <a:t>yaitu</a:t>
            </a:r>
            <a:r>
              <a:rPr lang="en-ID" dirty="0"/>
              <a:t> empty, half dan full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rentang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0-88. </a:t>
            </a:r>
            <a:r>
              <a:rPr lang="en-ID" dirty="0" err="1"/>
              <a:t>dilanjutkan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variable </a:t>
            </a:r>
            <a:r>
              <a:rPr lang="en-ID" dirty="0" err="1"/>
              <a:t>u_fuz</a:t>
            </a:r>
            <a:r>
              <a:rPr lang="en-ID" dirty="0"/>
              <a:t>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7 </a:t>
            </a:r>
            <a:r>
              <a:rPr lang="en-ID" dirty="0" err="1"/>
              <a:t>buah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yang </a:t>
            </a:r>
            <a:r>
              <a:rPr lang="en-ID" dirty="0" err="1"/>
              <a:t>terlihat</a:t>
            </a:r>
            <a:r>
              <a:rPr lang="en-ID" dirty="0"/>
              <a:t> di </a:t>
            </a:r>
            <a:r>
              <a:rPr lang="en-ID" dirty="0" err="1"/>
              <a:t>layar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-620 </a:t>
            </a:r>
            <a:r>
              <a:rPr lang="en-ID" dirty="0" err="1"/>
              <a:t>sebagai</a:t>
            </a:r>
            <a:r>
              <a:rPr lang="en-ID" dirty="0"/>
              <a:t> NF, -340 </a:t>
            </a:r>
            <a:r>
              <a:rPr lang="en-ID" dirty="0" err="1"/>
              <a:t>sebagai</a:t>
            </a:r>
            <a:r>
              <a:rPr lang="en-ID" dirty="0"/>
              <a:t> NH, -60 </a:t>
            </a:r>
            <a:r>
              <a:rPr lang="en-ID" dirty="0" err="1"/>
              <a:t>sebagai</a:t>
            </a:r>
            <a:r>
              <a:rPr lang="en-ID" dirty="0"/>
              <a:t> Ne, 0 </a:t>
            </a:r>
            <a:r>
              <a:rPr lang="en-ID" dirty="0" err="1"/>
              <a:t>sebagai</a:t>
            </a:r>
            <a:r>
              <a:rPr lang="en-ID" dirty="0"/>
              <a:t> z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netral</a:t>
            </a:r>
            <a:r>
              <a:rPr lang="en-ID" dirty="0"/>
              <a:t>, 60 </a:t>
            </a:r>
            <a:r>
              <a:rPr lang="en-ID" dirty="0" err="1"/>
              <a:t>sebagai</a:t>
            </a:r>
            <a:r>
              <a:rPr lang="en-ID" dirty="0"/>
              <a:t> pe, 340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ph</a:t>
            </a:r>
            <a:r>
              <a:rPr lang="en-ID" dirty="0"/>
              <a:t> dan 620 </a:t>
            </a:r>
            <a:r>
              <a:rPr lang="en-ID" dirty="0" err="1"/>
              <a:t>sebagai</a:t>
            </a:r>
            <a:r>
              <a:rPr lang="en-ID" dirty="0"/>
              <a:t> pf.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00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 proses </a:t>
            </a:r>
            <a:r>
              <a:rPr lang="en-ID" dirty="0" err="1"/>
              <a:t>interferensi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operator if and </a:t>
            </a:r>
            <a:r>
              <a:rPr lang="en-ID" dirty="0" err="1"/>
              <a:t>and</a:t>
            </a:r>
            <a:r>
              <a:rPr lang="en-ID" dirty="0"/>
              <a:t> then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variabel</a:t>
            </a:r>
            <a:r>
              <a:rPr lang="en-ID" dirty="0"/>
              <a:t> yang </a:t>
            </a:r>
            <a:r>
              <a:rPr lang="en-ID" dirty="0" err="1"/>
              <a:t>ada</a:t>
            </a:r>
            <a:r>
              <a:rPr lang="en-ID" dirty="0"/>
              <a:t>. </a:t>
            </a:r>
            <a:r>
              <a:rPr lang="en-ID" dirty="0" err="1"/>
              <a:t>penentuan</a:t>
            </a:r>
            <a:r>
              <a:rPr lang="en-ID" dirty="0"/>
              <a:t> </a:t>
            </a:r>
            <a:r>
              <a:rPr lang="en-ID" dirty="0" err="1"/>
              <a:t>u_fuz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darikombinasi</a:t>
            </a:r>
            <a:r>
              <a:rPr lang="en-ID" dirty="0"/>
              <a:t> </a:t>
            </a:r>
            <a:r>
              <a:rPr lang="en-ID" dirty="0" err="1"/>
              <a:t>e_spd</a:t>
            </a:r>
            <a:r>
              <a:rPr lang="en-ID" dirty="0"/>
              <a:t> dan </a:t>
            </a:r>
            <a:r>
              <a:rPr lang="en-ID" dirty="0" err="1"/>
              <a:t>num_pass</a:t>
            </a:r>
            <a:r>
              <a:rPr lang="en-ID" dirty="0"/>
              <a:t>. </a:t>
            </a:r>
            <a:r>
              <a:rPr lang="en-ID" dirty="0" err="1"/>
              <a:t>sedangkan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kombinasi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dan </a:t>
            </a:r>
            <a:r>
              <a:rPr lang="en-ID" dirty="0" err="1"/>
              <a:t>num_pass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630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terakhir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proses </a:t>
            </a:r>
            <a:r>
              <a:rPr lang="en-ID" dirty="0" err="1"/>
              <a:t>defuzifikasi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meggunakan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weighted average.</a:t>
            </a:r>
          </a:p>
          <a:p>
            <a:r>
              <a:rPr lang="en-ID" dirty="0"/>
              <a:t>pada </a:t>
            </a:r>
            <a:r>
              <a:rPr lang="en-ID" dirty="0" err="1"/>
              <a:t>gambar</a:t>
            </a:r>
            <a:r>
              <a:rPr lang="en-ID" dirty="0"/>
              <a:t> 3.14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surface control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variasinya</a:t>
            </a:r>
            <a:r>
              <a:rPr lang="en-ID" dirty="0"/>
              <a:t>, </a:t>
            </a:r>
            <a:r>
              <a:rPr lang="en-ID" dirty="0" err="1"/>
              <a:t>bagian</a:t>
            </a:r>
            <a:r>
              <a:rPr lang="en-ID" dirty="0"/>
              <a:t> a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dan </a:t>
            </a:r>
            <a:r>
              <a:rPr lang="en-ID" dirty="0" err="1"/>
              <a:t>e_spd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num_pass</a:t>
            </a:r>
            <a:r>
              <a:rPr lang="en-ID" dirty="0"/>
              <a:t> </a:t>
            </a:r>
            <a:r>
              <a:rPr lang="en-ID" dirty="0" err="1"/>
              <a:t>berjumlah</a:t>
            </a:r>
            <a:r>
              <a:rPr lang="en-ID" dirty="0"/>
              <a:t> 44 </a:t>
            </a:r>
            <a:r>
              <a:rPr lang="en-ID" dirty="0" err="1"/>
              <a:t>penumpang</a:t>
            </a:r>
            <a:r>
              <a:rPr lang="en-ID" dirty="0"/>
              <a:t>, </a:t>
            </a:r>
            <a:r>
              <a:rPr lang="en-ID" dirty="0" err="1"/>
              <a:t>bagian</a:t>
            </a:r>
            <a:r>
              <a:rPr lang="en-ID" dirty="0"/>
              <a:t> b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dan </a:t>
            </a:r>
            <a:r>
              <a:rPr lang="en-ID" dirty="0" err="1"/>
              <a:t>num_pas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e_spd</a:t>
            </a:r>
            <a:r>
              <a:rPr lang="en-ID" dirty="0"/>
              <a:t> </a:t>
            </a:r>
            <a:r>
              <a:rPr lang="en-ID" dirty="0" err="1"/>
              <a:t>nol</a:t>
            </a:r>
            <a:r>
              <a:rPr lang="en-ID" dirty="0"/>
              <a:t> dan </a:t>
            </a:r>
            <a:r>
              <a:rPr lang="en-ID" dirty="0" err="1"/>
              <a:t>bagian</a:t>
            </a:r>
            <a:r>
              <a:rPr lang="en-ID" dirty="0"/>
              <a:t> c </a:t>
            </a:r>
            <a:r>
              <a:rPr lang="en-ID" dirty="0" err="1"/>
              <a:t>memeprlihatkan</a:t>
            </a:r>
            <a:r>
              <a:rPr lang="en-ID" dirty="0"/>
              <a:t> </a:t>
            </a:r>
            <a:r>
              <a:rPr lang="en-ID" dirty="0" err="1"/>
              <a:t>hubungan</a:t>
            </a:r>
            <a:r>
              <a:rPr lang="en-ID" dirty="0"/>
              <a:t> </a:t>
            </a:r>
            <a:r>
              <a:rPr lang="en-ID" dirty="0" err="1"/>
              <a:t>e_spd</a:t>
            </a:r>
            <a:r>
              <a:rPr lang="en-ID" dirty="0"/>
              <a:t> dan </a:t>
            </a:r>
            <a:r>
              <a:rPr lang="en-ID" dirty="0" err="1"/>
              <a:t>num_pass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e_pos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nol. </a:t>
            </a:r>
            <a:r>
              <a:rPr lang="en-ID" dirty="0" err="1"/>
              <a:t>ketiganya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variable </a:t>
            </a:r>
            <a:r>
              <a:rPr lang="en-ID" dirty="0" err="1"/>
              <a:t>tersebut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</a:t>
            </a:r>
            <a:r>
              <a:rPr lang="en-ID" dirty="0" err="1"/>
              <a:t>maka</a:t>
            </a:r>
            <a:r>
              <a:rPr lang="en-ID" dirty="0"/>
              <a:t> output yang </a:t>
            </a:r>
            <a:r>
              <a:rPr lang="en-ID" dirty="0" err="1"/>
              <a:t>dihasilkan</a:t>
            </a:r>
            <a:r>
              <a:rPr lang="en-ID" dirty="0"/>
              <a:t> juga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semakin</a:t>
            </a:r>
            <a:r>
              <a:rPr lang="en-ID" dirty="0"/>
              <a:t> </a:t>
            </a:r>
            <a:r>
              <a:rPr lang="en-ID" dirty="0" err="1"/>
              <a:t>besar</a:t>
            </a:r>
            <a:r>
              <a:rPr lang="en-ID" dirty="0"/>
              <a:t> dan </a:t>
            </a:r>
            <a:r>
              <a:rPr lang="en-ID" dirty="0" err="1"/>
              <a:t>hal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berlaku</a:t>
            </a:r>
            <a:r>
              <a:rPr lang="en-ID" dirty="0"/>
              <a:t> </a:t>
            </a:r>
            <a:r>
              <a:rPr lang="en-ID" dirty="0" err="1"/>
              <a:t>sebaliknya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3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bagian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fuzzy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mengecek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dan </a:t>
            </a:r>
            <a:r>
              <a:rPr lang="en-ID" dirty="0" err="1"/>
              <a:t>perfroma</a:t>
            </a:r>
            <a:r>
              <a:rPr lang="en-ID" dirty="0"/>
              <a:t> fuzzy yang </a:t>
            </a:r>
            <a:r>
              <a:rPr lang="en-ID" dirty="0" err="1"/>
              <a:t>dirancang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kinerja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masukan</a:t>
            </a:r>
            <a:r>
              <a:rPr lang="en-ID" dirty="0"/>
              <a:t> error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0,08 dan error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0,01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masukan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bernilai</a:t>
            </a:r>
            <a:r>
              <a:rPr lang="en-ID" dirty="0"/>
              <a:t> 0, 22, 44, 66, 88 dan </a:t>
            </a:r>
            <a:r>
              <a:rPr lang="en-ID" dirty="0" err="1"/>
              <a:t>diperoleh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 fuzzy pada </a:t>
            </a:r>
            <a:r>
              <a:rPr lang="en-ID" dirty="0" err="1"/>
              <a:t>tabel</a:t>
            </a:r>
            <a:r>
              <a:rPr lang="en-ID" dirty="0"/>
              <a:t> 3.5.</a:t>
            </a:r>
          </a:p>
          <a:p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pengujian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disimpulkan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fuzzy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mengontrol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dan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sekaligus</a:t>
            </a:r>
            <a:r>
              <a:rPr lang="en-ID" dirty="0"/>
              <a:t> dan </a:t>
            </a:r>
            <a:r>
              <a:rPr lang="en-ID" dirty="0" err="1"/>
              <a:t>pengontrol</a:t>
            </a:r>
            <a:r>
              <a:rPr lang="en-ID" dirty="0"/>
              <a:t> fuzzy </a:t>
            </a:r>
            <a:r>
              <a:rPr lang="en-ID" dirty="0" err="1"/>
              <a:t>mampu</a:t>
            </a:r>
            <a:r>
              <a:rPr lang="en-ID" dirty="0"/>
              <a:t> </a:t>
            </a:r>
            <a:r>
              <a:rPr lang="en-ID" dirty="0" err="1"/>
              <a:t>menangani</a:t>
            </a:r>
            <a:r>
              <a:rPr lang="en-ID" dirty="0"/>
              <a:t> </a:t>
            </a:r>
            <a:r>
              <a:rPr lang="en-ID" dirty="0" err="1"/>
              <a:t>ketidakpastian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79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Tahap</a:t>
            </a:r>
            <a:r>
              <a:rPr lang="en-ID" dirty="0"/>
              <a:t>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perancangan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Terdapat</a:t>
            </a:r>
            <a:r>
              <a:rPr lang="en-ID" dirty="0"/>
              <a:t> 3 </a:t>
            </a:r>
            <a:r>
              <a:rPr lang="en-ID" dirty="0" err="1"/>
              <a:t>simulasi</a:t>
            </a:r>
            <a:r>
              <a:rPr lang="en-ID" dirty="0"/>
              <a:t>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PID auto tuning yang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pembanding</a:t>
            </a:r>
            <a:r>
              <a:rPr lang="en-ID" dirty="0"/>
              <a:t>, </a:t>
            </a:r>
            <a:r>
              <a:rPr lang="en-ID" dirty="0" err="1"/>
              <a:t>pengontrol</a:t>
            </a:r>
            <a:r>
              <a:rPr lang="en-ID" dirty="0"/>
              <a:t> PID PSO </a:t>
            </a:r>
            <a:r>
              <a:rPr lang="en-ID" dirty="0" err="1"/>
              <a:t>serta</a:t>
            </a:r>
            <a:r>
              <a:rPr lang="en-ID" dirty="0"/>
              <a:t> PID PSO fuzzy.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pembanding</a:t>
            </a:r>
            <a:r>
              <a:rPr lang="en-ID" dirty="0"/>
              <a:t> PID auto tuning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pid</a:t>
            </a:r>
            <a:r>
              <a:rPr lang="en-ID" dirty="0"/>
              <a:t> auto tuning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yang </a:t>
            </a:r>
            <a:r>
              <a:rPr lang="en-ID" dirty="0" err="1"/>
              <a:t>didapatkan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campur</a:t>
            </a:r>
            <a:r>
              <a:rPr lang="en-ID" dirty="0"/>
              <a:t> </a:t>
            </a:r>
            <a:r>
              <a:rPr lang="en-ID" dirty="0" err="1"/>
              <a:t>tangan</a:t>
            </a:r>
            <a:r>
              <a:rPr lang="en-ID" dirty="0"/>
              <a:t> </a:t>
            </a:r>
            <a:r>
              <a:rPr lang="en-ID" dirty="0" err="1"/>
              <a:t>tim</a:t>
            </a:r>
            <a:r>
              <a:rPr lang="en-ID" dirty="0"/>
              <a:t> </a:t>
            </a:r>
            <a:r>
              <a:rPr lang="en-ID" dirty="0" err="1"/>
              <a:t>peneliti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rancangan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diberikan</a:t>
            </a:r>
            <a:r>
              <a:rPr lang="en-ID" dirty="0"/>
              <a:t> lima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yang </a:t>
            </a:r>
            <a:r>
              <a:rPr lang="en-ID" dirty="0" err="1"/>
              <a:t>berpengaruh</a:t>
            </a:r>
            <a:r>
              <a:rPr lang="en-ID" dirty="0"/>
              <a:t> pada </a:t>
            </a:r>
            <a:r>
              <a:rPr lang="en-ID" dirty="0" err="1"/>
              <a:t>beban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pada </a:t>
            </a:r>
            <a:r>
              <a:rPr lang="en-ID" dirty="0" err="1"/>
              <a:t>tabel</a:t>
            </a:r>
            <a:r>
              <a:rPr lang="en-ID" dirty="0"/>
              <a:t> 3.6.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23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blok</a:t>
            </a:r>
            <a:r>
              <a:rPr lang="en-ID" dirty="0"/>
              <a:t> diagram </a:t>
            </a:r>
            <a:r>
              <a:rPr lang="en-ID" dirty="0" err="1"/>
              <a:t>ketiga</a:t>
            </a:r>
            <a:r>
              <a:rPr lang="en-ID" dirty="0"/>
              <a:t> </a:t>
            </a:r>
            <a:r>
              <a:rPr lang="en-ID" dirty="0" err="1"/>
              <a:t>simulasi</a:t>
            </a:r>
            <a:r>
              <a:rPr lang="en-ID" dirty="0"/>
              <a:t> </a:t>
            </a:r>
            <a:r>
              <a:rPr lang="en-ID" dirty="0" err="1"/>
              <a:t>pengontrol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Gambar 3.15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pid</a:t>
            </a:r>
            <a:r>
              <a:rPr lang="en-ID" dirty="0"/>
              <a:t> auto tuning.</a:t>
            </a:r>
          </a:p>
          <a:p>
            <a:r>
              <a:rPr lang="en-ID" dirty="0"/>
              <a:t>Gambar 3.16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pid</a:t>
            </a:r>
            <a:r>
              <a:rPr lang="en-ID" dirty="0"/>
              <a:t> </a:t>
            </a:r>
            <a:r>
              <a:rPr lang="en-ID" dirty="0" err="1"/>
              <a:t>pso</a:t>
            </a:r>
            <a:r>
              <a:rPr lang="en-ID" dirty="0"/>
              <a:t>.</a:t>
            </a:r>
          </a:p>
          <a:p>
            <a:r>
              <a:rPr lang="en-ID" dirty="0"/>
              <a:t>Dan </a:t>
            </a:r>
            <a:r>
              <a:rPr lang="en-ID" dirty="0" err="1"/>
              <a:t>gambar</a:t>
            </a:r>
            <a:r>
              <a:rPr lang="en-ID" dirty="0"/>
              <a:t> 3.17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pid</a:t>
            </a:r>
            <a:r>
              <a:rPr lang="en-ID" dirty="0"/>
              <a:t> </a:t>
            </a:r>
            <a:r>
              <a:rPr lang="en-ID" dirty="0" err="1"/>
              <a:t>pso</a:t>
            </a:r>
            <a:r>
              <a:rPr lang="en-ID" dirty="0"/>
              <a:t> fuzzy, </a:t>
            </a:r>
            <a:r>
              <a:rPr lang="en-ID" dirty="0" err="1"/>
              <a:t>dimana</a:t>
            </a:r>
            <a:r>
              <a:rPr lang="en-ID" dirty="0"/>
              <a:t> pada </a:t>
            </a:r>
            <a:r>
              <a:rPr lang="en-ID" dirty="0" err="1"/>
              <a:t>pid</a:t>
            </a:r>
            <a:r>
              <a:rPr lang="en-ID" dirty="0"/>
              <a:t> </a:t>
            </a:r>
            <a:r>
              <a:rPr lang="en-ID" dirty="0" err="1"/>
              <a:t>pso</a:t>
            </a:r>
            <a:r>
              <a:rPr lang="en-ID" dirty="0"/>
              <a:t> fuzzy </a:t>
            </a:r>
            <a:r>
              <a:rPr lang="en-ID" dirty="0" err="1"/>
              <a:t>digunakan</a:t>
            </a:r>
            <a:r>
              <a:rPr lang="en-ID" dirty="0"/>
              <a:t> parameter </a:t>
            </a:r>
            <a:r>
              <a:rPr lang="en-ID" dirty="0" err="1"/>
              <a:t>pid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jumlah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 </a:t>
            </a:r>
            <a:r>
              <a:rPr lang="en-ID" dirty="0" err="1"/>
              <a:t>berjumlah</a:t>
            </a:r>
            <a:r>
              <a:rPr lang="en-ID" dirty="0"/>
              <a:t> </a:t>
            </a:r>
            <a:r>
              <a:rPr lang="en-ID" dirty="0" err="1"/>
              <a:t>nol</a:t>
            </a:r>
            <a:r>
              <a:rPr lang="en-ID" dirty="0"/>
              <a:t> </a:t>
            </a:r>
            <a:r>
              <a:rPr lang="en-ID" dirty="0" err="1"/>
              <a:t>penumpang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67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Sekian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kami. Mohon </a:t>
            </a:r>
            <a:r>
              <a:rPr lang="en-ID" dirty="0" err="1"/>
              <a:t>maaf</a:t>
            </a:r>
            <a:r>
              <a:rPr lang="en-ID" dirty="0"/>
              <a:t> </a:t>
            </a:r>
            <a:r>
              <a:rPr lang="en-ID" dirty="0" err="1"/>
              <a:t>apabila</a:t>
            </a:r>
            <a:r>
              <a:rPr lang="en-ID" dirty="0"/>
              <a:t> </a:t>
            </a:r>
            <a:r>
              <a:rPr lang="en-ID" dirty="0" err="1"/>
              <a:t>terdapat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kekurangan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presentasi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. </a:t>
            </a:r>
            <a:r>
              <a:rPr lang="en-ID" dirty="0" err="1"/>
              <a:t>Terimakasih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Selanjutnya</a:t>
            </a:r>
            <a:r>
              <a:rPr lang="en-ID" dirty="0"/>
              <a:t> kami </a:t>
            </a:r>
            <a:r>
              <a:rPr lang="en-ID" dirty="0" err="1"/>
              <a:t>serahkan</a:t>
            </a:r>
            <a:r>
              <a:rPr lang="en-ID" dirty="0"/>
              <a:t> </a:t>
            </a:r>
            <a:r>
              <a:rPr lang="en-ID" dirty="0" err="1"/>
              <a:t>kepada</a:t>
            </a:r>
            <a:r>
              <a:rPr lang="en-ID" dirty="0"/>
              <a:t> Pak </a:t>
            </a:r>
            <a:r>
              <a:rPr lang="en-ID" dirty="0" err="1"/>
              <a:t>Endra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pemimpin</a:t>
            </a:r>
            <a:r>
              <a:rPr lang="en-ID" dirty="0"/>
              <a:t> </a:t>
            </a:r>
            <a:r>
              <a:rPr lang="en-ID" dirty="0" err="1"/>
              <a:t>sidang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3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Bagian </a:t>
            </a:r>
            <a:r>
              <a:rPr lang="en-ID" dirty="0" err="1"/>
              <a:t>kedua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teori</a:t>
            </a:r>
            <a:r>
              <a:rPr lang="en-ID" dirty="0"/>
              <a:t> </a:t>
            </a:r>
            <a:r>
              <a:rPr lang="en-ID" dirty="0" err="1"/>
              <a:t>dasar</a:t>
            </a:r>
            <a:r>
              <a:rPr lang="en-ID" dirty="0"/>
              <a:t>, yang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Automated People Mover System (APMS), </a:t>
            </a:r>
            <a:r>
              <a:rPr lang="en-ID" dirty="0" err="1"/>
              <a:t>subsistem</a:t>
            </a:r>
            <a:r>
              <a:rPr lang="en-ID" dirty="0"/>
              <a:t> automatic train operation (ATO), PID Particle Swarm Optimization (PID PSO), dan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0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Pertama</a:t>
            </a:r>
            <a:r>
              <a:rPr lang="en-ID" dirty="0"/>
              <a:t>, automated people mover system (APMS).</a:t>
            </a:r>
          </a:p>
          <a:p>
            <a:endParaRPr lang="en-ID" dirty="0"/>
          </a:p>
          <a:p>
            <a:r>
              <a:rPr lang="en-ID" dirty="0"/>
              <a:t>APMS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transportasi</a:t>
            </a:r>
            <a:r>
              <a:rPr lang="en-ID" dirty="0"/>
              <a:t> yang </a:t>
            </a:r>
            <a:r>
              <a:rPr lang="en-ID" dirty="0" err="1"/>
              <a:t>dirancang</a:t>
            </a:r>
            <a:r>
              <a:rPr lang="en-ID" dirty="0"/>
              <a:t> agar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tanpa</a:t>
            </a:r>
            <a:r>
              <a:rPr lang="en-ID" dirty="0"/>
              <a:t> </a:t>
            </a:r>
            <a:r>
              <a:rPr lang="en-ID" dirty="0" err="1"/>
              <a:t>pengemudi</a:t>
            </a:r>
            <a:r>
              <a:rPr lang="en-ID" dirty="0"/>
              <a:t>. Pada </a:t>
            </a:r>
            <a:r>
              <a:rPr lang="en-ID" dirty="0" err="1"/>
              <a:t>umumnya</a:t>
            </a:r>
            <a:r>
              <a:rPr lang="en-ID" dirty="0"/>
              <a:t> </a:t>
            </a:r>
            <a:r>
              <a:rPr lang="en-ID" dirty="0" err="1"/>
              <a:t>jalur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bersifat</a:t>
            </a:r>
            <a:r>
              <a:rPr lang="en-ID" dirty="0"/>
              <a:t> </a:t>
            </a:r>
            <a:r>
              <a:rPr lang="en-ID" dirty="0" err="1"/>
              <a:t>tetap</a:t>
            </a:r>
            <a:r>
              <a:rPr lang="en-ID" dirty="0"/>
              <a:t> dan </a:t>
            </a:r>
            <a:r>
              <a:rPr lang="en-ID" dirty="0" err="1"/>
              <a:t>mengulang</a:t>
            </a:r>
            <a:r>
              <a:rPr lang="en-ID" dirty="0"/>
              <a:t>. APMS </a:t>
            </a:r>
            <a:r>
              <a:rPr lang="en-ID" dirty="0" err="1"/>
              <a:t>dioperasikan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durasi</a:t>
            </a:r>
            <a:r>
              <a:rPr lang="en-ID" dirty="0"/>
              <a:t> </a:t>
            </a:r>
            <a:r>
              <a:rPr lang="en-ID" dirty="0" err="1"/>
              <a:t>waktu</a:t>
            </a:r>
            <a:r>
              <a:rPr lang="en-ID" dirty="0"/>
              <a:t> yang </a:t>
            </a:r>
            <a:r>
              <a:rPr lang="en-ID" dirty="0" err="1"/>
              <a:t>singkat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beberapa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</a:t>
            </a:r>
            <a:r>
              <a:rPr lang="en-ID" dirty="0" err="1"/>
              <a:t>pemberhentian</a:t>
            </a:r>
            <a:r>
              <a:rPr lang="en-ID" dirty="0"/>
              <a:t>. Dann </a:t>
            </a:r>
            <a:r>
              <a:rPr lang="en-ID" dirty="0" err="1"/>
              <a:t>alat</a:t>
            </a:r>
            <a:r>
              <a:rPr lang="en-ID" dirty="0"/>
              <a:t> </a:t>
            </a:r>
            <a:r>
              <a:rPr lang="en-ID" dirty="0" err="1"/>
              <a:t>transportasi</a:t>
            </a:r>
            <a:r>
              <a:rPr lang="en-ID" dirty="0"/>
              <a:t> yang </a:t>
            </a:r>
            <a:r>
              <a:rPr lang="en-ID" dirty="0" err="1"/>
              <a:t>cocok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86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Kedua</a:t>
            </a:r>
            <a:r>
              <a:rPr lang="en-ID" dirty="0"/>
              <a:t>, </a:t>
            </a:r>
            <a:r>
              <a:rPr lang="en-ID" dirty="0" err="1"/>
              <a:t>subsistem</a:t>
            </a:r>
            <a:r>
              <a:rPr lang="en-ID" dirty="0"/>
              <a:t> Automatic Train Operation (ATO).</a:t>
            </a:r>
          </a:p>
          <a:p>
            <a:endParaRPr lang="en-ID" dirty="0"/>
          </a:p>
          <a:p>
            <a:r>
              <a:rPr lang="en-ID" dirty="0" err="1"/>
              <a:t>Pengontrolan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otomatis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oleh ATO pada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persinyalan</a:t>
            </a:r>
            <a:r>
              <a:rPr lang="en-ID" dirty="0"/>
              <a:t> CBTC. Pada </a:t>
            </a:r>
            <a:r>
              <a:rPr lang="en-ID" dirty="0" err="1"/>
              <a:t>gambar</a:t>
            </a:r>
            <a:r>
              <a:rPr lang="en-ID" dirty="0"/>
              <a:t> 2.1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peran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ATC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pengontrolan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. </a:t>
            </a:r>
            <a:r>
              <a:rPr lang="en-ID" dirty="0" err="1"/>
              <a:t>Subsistem</a:t>
            </a:r>
            <a:r>
              <a:rPr lang="en-ID" dirty="0"/>
              <a:t> ATP dan ATO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selalu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menjaga</a:t>
            </a:r>
            <a:r>
              <a:rPr lang="en-ID" dirty="0"/>
              <a:t> </a:t>
            </a:r>
            <a:r>
              <a:rPr lang="en-ID" dirty="0" err="1"/>
              <a:t>keselamatan</a:t>
            </a:r>
            <a:r>
              <a:rPr lang="en-ID" dirty="0"/>
              <a:t> </a:t>
            </a:r>
            <a:r>
              <a:rPr lang="en-ID" dirty="0" err="1"/>
              <a:t>pengontrolan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,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rencana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ATS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cara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traksi</a:t>
            </a:r>
            <a:r>
              <a:rPr lang="en-ID" dirty="0"/>
              <a:t> </a:t>
            </a:r>
            <a:r>
              <a:rPr lang="en-ID" dirty="0" err="1"/>
              <a:t>ataupun</a:t>
            </a:r>
            <a:r>
              <a:rPr lang="en-ID" dirty="0"/>
              <a:t> </a:t>
            </a:r>
            <a:r>
              <a:rPr lang="en-ID" dirty="0" err="1"/>
              <a:t>gaya</a:t>
            </a:r>
            <a:r>
              <a:rPr lang="en-ID" dirty="0"/>
              <a:t> </a:t>
            </a:r>
            <a:r>
              <a:rPr lang="en-ID" dirty="0" err="1"/>
              <a:t>pengereman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 agar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berjalan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batas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ditetapkan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gambar</a:t>
            </a:r>
            <a:r>
              <a:rPr lang="en-ID" dirty="0"/>
              <a:t> 2.2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</a:t>
            </a:r>
            <a:r>
              <a:rPr lang="en-ID" dirty="0" err="1"/>
              <a:t>ilustrasi</a:t>
            </a:r>
            <a:r>
              <a:rPr lang="en-ID" dirty="0"/>
              <a:t> </a:t>
            </a:r>
            <a:r>
              <a:rPr lang="en-ID" dirty="0" err="1"/>
              <a:t>profil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pada </a:t>
            </a:r>
            <a:r>
              <a:rPr lang="en-ID" dirty="0" err="1"/>
              <a:t>sistem</a:t>
            </a:r>
            <a:r>
              <a:rPr lang="en-ID" dirty="0"/>
              <a:t> ATO, garis </a:t>
            </a:r>
            <a:r>
              <a:rPr lang="en-ID" dirty="0" err="1"/>
              <a:t>ungu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batas</a:t>
            </a:r>
            <a:r>
              <a:rPr lang="en-ID" dirty="0"/>
              <a:t> </a:t>
            </a:r>
            <a:r>
              <a:rPr lang="en-ID" dirty="0" err="1"/>
              <a:t>operasional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,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merah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acuan</a:t>
            </a:r>
            <a:r>
              <a:rPr lang="en-ID" dirty="0"/>
              <a:t>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, dan </a:t>
            </a:r>
            <a:r>
              <a:rPr lang="en-ID" dirty="0" err="1"/>
              <a:t>warna</a:t>
            </a:r>
            <a:r>
              <a:rPr lang="en-ID" dirty="0"/>
              <a:t> </a:t>
            </a:r>
            <a:r>
              <a:rPr lang="en-ID" dirty="0" err="1"/>
              <a:t>biru</a:t>
            </a:r>
            <a:r>
              <a:rPr lang="en-ID" dirty="0"/>
              <a:t> </a:t>
            </a:r>
            <a:r>
              <a:rPr lang="en-ID" dirty="0" err="1"/>
              <a:t>memperlihatkan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aktual</a:t>
            </a:r>
            <a:r>
              <a:rPr lang="en-ID" dirty="0"/>
              <a:t> </a:t>
            </a:r>
            <a:r>
              <a:rPr lang="en-ID" dirty="0" err="1"/>
              <a:t>kereta</a:t>
            </a:r>
            <a:r>
              <a:rPr lang="en-ID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17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pertama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PID Particle Swarm Optimization (PID PSO).</a:t>
            </a:r>
          </a:p>
          <a:p>
            <a:endParaRPr lang="en-ID" dirty="0"/>
          </a:p>
          <a:p>
            <a:r>
              <a:rPr lang="en-ID" dirty="0" err="1"/>
              <a:t>Secara</a:t>
            </a:r>
            <a:r>
              <a:rPr lang="en-ID" dirty="0"/>
              <a:t> garis </a:t>
            </a:r>
            <a:r>
              <a:rPr lang="en-ID" dirty="0" err="1"/>
              <a:t>besar</a:t>
            </a:r>
            <a:r>
              <a:rPr lang="en-ID" dirty="0"/>
              <a:t>, </a:t>
            </a:r>
            <a:r>
              <a:rPr lang="en-ID" dirty="0" err="1"/>
              <a:t>pengontrol</a:t>
            </a:r>
            <a:r>
              <a:rPr lang="en-ID" dirty="0"/>
              <a:t> PID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 </a:t>
            </a:r>
            <a:r>
              <a:rPr lang="en-ID" dirty="0" err="1"/>
              <a:t>buah</a:t>
            </a:r>
            <a:r>
              <a:rPr lang="en-ID" dirty="0"/>
              <a:t> parameter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proporsional</a:t>
            </a:r>
            <a:r>
              <a:rPr lang="en-ID" dirty="0"/>
              <a:t> (P), integral (I), dan derivative (D)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terlihat</a:t>
            </a:r>
            <a:r>
              <a:rPr lang="en-ID" dirty="0"/>
              <a:t> pada Gambar 2.3. </a:t>
            </a:r>
            <a:r>
              <a:rPr lang="en-ID" dirty="0" err="1"/>
              <a:t>Ketiganya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saling</a:t>
            </a:r>
            <a:r>
              <a:rPr lang="en-ID" dirty="0"/>
              <a:t> </a:t>
            </a:r>
            <a:r>
              <a:rPr lang="en-ID" dirty="0" err="1"/>
              <a:t>bekerja</a:t>
            </a:r>
            <a:r>
              <a:rPr lang="en-ID" dirty="0"/>
              <a:t> </a:t>
            </a:r>
            <a:r>
              <a:rPr lang="en-ID" dirty="0" err="1"/>
              <a:t>sama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mengendalikan</a:t>
            </a:r>
            <a:r>
              <a:rPr lang="en-ID" dirty="0"/>
              <a:t> </a:t>
            </a:r>
            <a:r>
              <a:rPr lang="en-ID" dirty="0" err="1"/>
              <a:t>respon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blok</a:t>
            </a:r>
            <a:r>
              <a:rPr lang="en-ID" dirty="0"/>
              <a:t> process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input </a:t>
            </a:r>
            <a:r>
              <a:rPr lang="en-ID" dirty="0" err="1"/>
              <a:t>atau</a:t>
            </a:r>
            <a:r>
              <a:rPr lang="en-ID" dirty="0"/>
              <a:t> </a:t>
            </a:r>
            <a:r>
              <a:rPr lang="en-ID" dirty="0" err="1"/>
              <a:t>referensi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closed loop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umpan</a:t>
            </a:r>
            <a:r>
              <a:rPr lang="en-ID" dirty="0"/>
              <a:t> </a:t>
            </a:r>
            <a:r>
              <a:rPr lang="en-ID" dirty="0" err="1"/>
              <a:t>balik</a:t>
            </a:r>
            <a:r>
              <a:rPr lang="en-ID" dirty="0"/>
              <a:t> </a:t>
            </a:r>
            <a:r>
              <a:rPr lang="en-ID" dirty="0" err="1"/>
              <a:t>sistem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, </a:t>
            </a:r>
            <a:r>
              <a:rPr lang="en-ID" dirty="0" err="1"/>
              <a:t>pengontrol</a:t>
            </a:r>
            <a:r>
              <a:rPr lang="en-ID" dirty="0"/>
              <a:t> PID </a:t>
            </a:r>
            <a:r>
              <a:rPr lang="en-ID" dirty="0" err="1"/>
              <a:t>dituning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PSO. </a:t>
            </a:r>
            <a:r>
              <a:rPr lang="en-ID" dirty="0" err="1"/>
              <a:t>ilstrasi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dilihat</a:t>
            </a:r>
            <a:r>
              <a:rPr lang="en-ID" dirty="0"/>
              <a:t> pada </a:t>
            </a:r>
            <a:r>
              <a:rPr lang="en-ID" dirty="0" err="1"/>
              <a:t>gambar</a:t>
            </a:r>
            <a:r>
              <a:rPr lang="en-ID" dirty="0"/>
              <a:t> 2.4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koloni</a:t>
            </a:r>
            <a:r>
              <a:rPr lang="en-ID" dirty="0"/>
              <a:t> (swarm)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mencari</a:t>
            </a:r>
            <a:r>
              <a:rPr lang="en-ID" dirty="0"/>
              <a:t> </a:t>
            </a:r>
            <a:r>
              <a:rPr lang="en-ID" dirty="0" err="1"/>
              <a:t>titik</a:t>
            </a:r>
            <a:r>
              <a:rPr lang="en-ID" dirty="0"/>
              <a:t> minimal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sebuah</a:t>
            </a:r>
            <a:r>
              <a:rPr lang="en-ID" dirty="0"/>
              <a:t> </a:t>
            </a:r>
            <a:r>
              <a:rPr lang="en-ID" dirty="0" err="1"/>
              <a:t>fungsi</a:t>
            </a:r>
            <a:r>
              <a:rPr lang="en-ID" dirty="0"/>
              <a:t> </a:t>
            </a:r>
            <a:r>
              <a:rPr lang="en-ID" dirty="0" err="1"/>
              <a:t>objektif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ID" dirty="0"/>
              <a:t>.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setiap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terbaiknya</a:t>
            </a:r>
            <a:r>
              <a:rPr lang="en-ID" dirty="0"/>
              <a:t> dan </a:t>
            </a:r>
            <a:r>
              <a:rPr lang="en-ID" dirty="0" err="1"/>
              <a:t>jarak</a:t>
            </a:r>
            <a:r>
              <a:rPr lang="en-ID" dirty="0"/>
              <a:t> </a:t>
            </a:r>
            <a:r>
              <a:rPr lang="en-ID" dirty="0" err="1"/>
              <a:t>relatif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terbaik</a:t>
            </a:r>
            <a:r>
              <a:rPr lang="en-ID" dirty="0"/>
              <a:t> global yang </a:t>
            </a:r>
            <a:r>
              <a:rPr lang="en-ID" dirty="0" err="1"/>
              <a:t>diatur</a:t>
            </a:r>
            <a:r>
              <a:rPr lang="en-ID" dirty="0"/>
              <a:t> oleh </a:t>
            </a:r>
            <a:r>
              <a:rPr lang="en-ID" dirty="0" err="1"/>
              <a:t>bobot</a:t>
            </a:r>
            <a:r>
              <a:rPr lang="en-ID" dirty="0"/>
              <a:t> </a:t>
            </a:r>
            <a:r>
              <a:rPr lang="en-ID" dirty="0" err="1"/>
              <a:t>penyesuaian</a:t>
            </a:r>
            <a:r>
              <a:rPr lang="en-ID" dirty="0"/>
              <a:t> </a:t>
            </a:r>
            <a:r>
              <a:rPr lang="en-ID" dirty="0" err="1"/>
              <a:t>diri</a:t>
            </a:r>
            <a:r>
              <a:rPr lang="en-ID" dirty="0"/>
              <a:t> dan </a:t>
            </a:r>
            <a:r>
              <a:rPr lang="en-ID" dirty="0" err="1"/>
              <a:t>bobot</a:t>
            </a:r>
            <a:r>
              <a:rPr lang="en-ID" dirty="0"/>
              <a:t> </a:t>
            </a:r>
            <a:r>
              <a:rPr lang="en-ID" dirty="0" err="1"/>
              <a:t>penyesuaian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. </a:t>
            </a:r>
            <a:r>
              <a:rPr lang="en-ID" dirty="0" err="1"/>
              <a:t>selain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partikel</a:t>
            </a:r>
            <a:r>
              <a:rPr lang="en-ID" dirty="0"/>
              <a:t> juga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dipengaruhi</a:t>
            </a:r>
            <a:r>
              <a:rPr lang="en-ID" dirty="0"/>
              <a:t> oleh </a:t>
            </a:r>
            <a:r>
              <a:rPr lang="en-ID" dirty="0" err="1"/>
              <a:t>kecepatan</a:t>
            </a:r>
            <a:r>
              <a:rPr lang="en-ID" dirty="0"/>
              <a:t> </a:t>
            </a:r>
            <a:r>
              <a:rPr lang="en-ID" dirty="0" err="1"/>
              <a:t>sebelumnya</a:t>
            </a:r>
            <a:r>
              <a:rPr lang="en-ID" dirty="0"/>
              <a:t> yang </a:t>
            </a:r>
            <a:r>
              <a:rPr lang="en-ID" dirty="0" err="1"/>
              <a:t>dikalikan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beban</a:t>
            </a:r>
            <a:r>
              <a:rPr lang="en-ID" dirty="0"/>
              <a:t> </a:t>
            </a:r>
            <a:r>
              <a:rPr lang="en-ID" dirty="0" err="1"/>
              <a:t>inersia</a:t>
            </a:r>
            <a:r>
              <a:rPr lang="en-ID" dirty="0"/>
              <a:t>. </a:t>
            </a:r>
            <a:r>
              <a:rPr lang="en-ID" dirty="0" err="1"/>
              <a:t>setelah</a:t>
            </a:r>
            <a:r>
              <a:rPr lang="en-ID" dirty="0"/>
              <a:t> </a:t>
            </a:r>
            <a:r>
              <a:rPr lang="en-ID" dirty="0" err="1"/>
              <a:t>itu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update </a:t>
            </a:r>
            <a:r>
              <a:rPr lang="en-ID" dirty="0" err="1"/>
              <a:t>posisi</a:t>
            </a:r>
            <a:r>
              <a:rPr lang="en-ID" dirty="0"/>
              <a:t> </a:t>
            </a:r>
            <a:r>
              <a:rPr lang="en-ID" dirty="0" err="1"/>
              <a:t>sesuai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persamaan</a:t>
            </a:r>
            <a:r>
              <a:rPr lang="en-ID" dirty="0"/>
              <a:t> 2.2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40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 err="1"/>
              <a:t>Pengontrol</a:t>
            </a:r>
            <a:r>
              <a:rPr lang="en-ID" dirty="0"/>
              <a:t> </a:t>
            </a:r>
            <a:r>
              <a:rPr lang="en-ID" dirty="0" err="1"/>
              <a:t>kedua</a:t>
            </a:r>
            <a:r>
              <a:rPr lang="en-ID" dirty="0"/>
              <a:t>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 err="1"/>
              <a:t>Secara</a:t>
            </a:r>
            <a:r>
              <a:rPr lang="en-ID" dirty="0"/>
              <a:t> </a:t>
            </a:r>
            <a:r>
              <a:rPr lang="en-ID" dirty="0" err="1"/>
              <a:t>umum</a:t>
            </a:r>
            <a:r>
              <a:rPr lang="en-ID" dirty="0"/>
              <a:t>, </a:t>
            </a:r>
            <a:r>
              <a:rPr lang="en-ID" dirty="0" err="1"/>
              <a:t>konsep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3 proses </a:t>
            </a:r>
            <a:r>
              <a:rPr lang="en-ID" dirty="0" err="1"/>
              <a:t>utama</a:t>
            </a:r>
            <a:r>
              <a:rPr lang="en-ID" dirty="0"/>
              <a:t>, </a:t>
            </a:r>
            <a:r>
              <a:rPr lang="en-ID" dirty="0" err="1"/>
              <a:t>yaitu</a:t>
            </a:r>
            <a:r>
              <a:rPr lang="en-ID" dirty="0"/>
              <a:t> </a:t>
            </a:r>
            <a:r>
              <a:rPr lang="en-ID" dirty="0" err="1"/>
              <a:t>fuzifikasi</a:t>
            </a:r>
            <a:r>
              <a:rPr lang="en-ID" dirty="0"/>
              <a:t>, </a:t>
            </a:r>
            <a:r>
              <a:rPr lang="en-ID" dirty="0" err="1"/>
              <a:t>interferensi</a:t>
            </a:r>
            <a:r>
              <a:rPr lang="en-ID" dirty="0"/>
              <a:t> dan </a:t>
            </a:r>
            <a:r>
              <a:rPr lang="en-ID" dirty="0" err="1"/>
              <a:t>defuzifikasi</a:t>
            </a:r>
            <a:r>
              <a:rPr lang="en-ID" dirty="0"/>
              <a:t>. Pada </a:t>
            </a:r>
            <a:r>
              <a:rPr lang="en-ID" dirty="0" err="1"/>
              <a:t>gambar</a:t>
            </a:r>
            <a:r>
              <a:rPr lang="en-ID" dirty="0"/>
              <a:t> 2.5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</a:t>
            </a:r>
            <a:r>
              <a:rPr lang="en-ID" dirty="0" err="1"/>
              <a:t>fuzifikasi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masukan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tegas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himpunan</a:t>
            </a:r>
            <a:r>
              <a:rPr lang="en-ID" dirty="0"/>
              <a:t> fuzzy </a:t>
            </a:r>
            <a:r>
              <a:rPr lang="en-ID" dirty="0" err="1"/>
              <a:t>masukan</a:t>
            </a:r>
            <a:r>
              <a:rPr lang="en-ID" dirty="0"/>
              <a:t>, </a:t>
            </a:r>
            <a:r>
              <a:rPr lang="en-ID" dirty="0" err="1"/>
              <a:t>interferensi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proses </a:t>
            </a:r>
            <a:r>
              <a:rPr lang="en-ID" dirty="0" err="1"/>
              <a:t>pengambilan</a:t>
            </a:r>
            <a:r>
              <a:rPr lang="en-ID" dirty="0"/>
              <a:t> </a:t>
            </a:r>
            <a:r>
              <a:rPr lang="en-ID" dirty="0" err="1"/>
              <a:t>keputusan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</a:t>
            </a:r>
            <a:r>
              <a:rPr lang="en-ID" dirty="0" err="1"/>
              <a:t>himpunan</a:t>
            </a:r>
            <a:r>
              <a:rPr lang="en-ID" dirty="0"/>
              <a:t> fuzzy </a:t>
            </a:r>
            <a:r>
              <a:rPr lang="en-ID" dirty="0" err="1"/>
              <a:t>masukan</a:t>
            </a:r>
            <a:r>
              <a:rPr lang="en-ID" dirty="0"/>
              <a:t> dan </a:t>
            </a:r>
            <a:r>
              <a:rPr lang="en-ID" dirty="0" err="1"/>
              <a:t>aturan-aturan</a:t>
            </a:r>
            <a:r>
              <a:rPr lang="en-ID" dirty="0"/>
              <a:t> fuzzy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diperoleh</a:t>
            </a:r>
            <a:r>
              <a:rPr lang="en-ID" dirty="0"/>
              <a:t> </a:t>
            </a:r>
            <a:r>
              <a:rPr lang="en-ID" dirty="0" err="1"/>
              <a:t>kesimpulan</a:t>
            </a:r>
            <a:r>
              <a:rPr lang="en-ID" dirty="0"/>
              <a:t> </a:t>
            </a:r>
            <a:r>
              <a:rPr lang="en-ID" dirty="0" err="1"/>
              <a:t>sebagai</a:t>
            </a:r>
            <a:r>
              <a:rPr lang="en-ID" dirty="0"/>
              <a:t> </a:t>
            </a:r>
            <a:r>
              <a:rPr lang="en-ID" dirty="0" err="1"/>
              <a:t>himpunan</a:t>
            </a:r>
            <a:r>
              <a:rPr lang="en-ID" dirty="0"/>
              <a:t> fuzzy </a:t>
            </a:r>
            <a:r>
              <a:rPr lang="en-ID" dirty="0" err="1"/>
              <a:t>keluaran</a:t>
            </a:r>
            <a:r>
              <a:rPr lang="en-ID" dirty="0"/>
              <a:t>, </a:t>
            </a:r>
            <a:r>
              <a:rPr lang="en-ID" dirty="0" err="1"/>
              <a:t>selanjutnya</a:t>
            </a:r>
            <a:r>
              <a:rPr lang="en-ID" dirty="0"/>
              <a:t> </a:t>
            </a:r>
            <a:r>
              <a:rPr lang="en-ID" dirty="0" err="1"/>
              <a:t>defuzifikasi</a:t>
            </a:r>
            <a:r>
              <a:rPr lang="en-ID" dirty="0"/>
              <a:t>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mengubah</a:t>
            </a:r>
            <a:r>
              <a:rPr lang="en-ID" dirty="0"/>
              <a:t> </a:t>
            </a:r>
            <a:r>
              <a:rPr lang="en-ID" dirty="0" err="1"/>
              <a:t>himpunan</a:t>
            </a:r>
            <a:r>
              <a:rPr lang="en-ID" dirty="0"/>
              <a:t> fuzzy </a:t>
            </a:r>
            <a:r>
              <a:rPr lang="en-ID" dirty="0" err="1"/>
              <a:t>keluaran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 yang </a:t>
            </a:r>
            <a:r>
              <a:rPr lang="en-ID" dirty="0" err="1"/>
              <a:t>bernilai</a:t>
            </a:r>
            <a:r>
              <a:rPr lang="en-ID" dirty="0"/>
              <a:t> </a:t>
            </a:r>
            <a:r>
              <a:rPr lang="en-ID" dirty="0" err="1"/>
              <a:t>tegas</a:t>
            </a:r>
            <a:r>
              <a:rPr lang="en-ID" dirty="0"/>
              <a:t>.</a:t>
            </a:r>
          </a:p>
          <a:p>
            <a:endParaRPr lang="en-ID" dirty="0"/>
          </a:p>
          <a:p>
            <a:r>
              <a:rPr lang="en-ID" dirty="0"/>
              <a:t>Pada </a:t>
            </a:r>
            <a:r>
              <a:rPr lang="en-ID" dirty="0" err="1"/>
              <a:t>gambar</a:t>
            </a:r>
            <a:r>
              <a:rPr lang="en-ID" dirty="0"/>
              <a:t> 2.6 </a:t>
            </a:r>
            <a:r>
              <a:rPr lang="en-ID" dirty="0" err="1"/>
              <a:t>terlihat</a:t>
            </a:r>
            <a:r>
              <a:rPr lang="en-ID" dirty="0"/>
              <a:t> </a:t>
            </a:r>
            <a:r>
              <a:rPr lang="en-ID" dirty="0" err="1"/>
              <a:t>ilustrasi</a:t>
            </a:r>
            <a:r>
              <a:rPr lang="en-ID" dirty="0"/>
              <a:t> proses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, yang </a:t>
            </a:r>
            <a:r>
              <a:rPr lang="en-ID" dirty="0" err="1"/>
              <a:t>diawali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proses </a:t>
            </a:r>
            <a:r>
              <a:rPr lang="en-ID" dirty="0" err="1"/>
              <a:t>fuzifikasi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representasi</a:t>
            </a:r>
            <a:r>
              <a:rPr lang="en-ID" dirty="0"/>
              <a:t> </a:t>
            </a:r>
            <a:r>
              <a:rPr lang="en-ID" dirty="0" err="1"/>
              <a:t>kurva</a:t>
            </a:r>
            <a:r>
              <a:rPr lang="en-ID" dirty="0"/>
              <a:t> </a:t>
            </a:r>
            <a:r>
              <a:rPr lang="en-ID" dirty="0" err="1"/>
              <a:t>tertentu</a:t>
            </a:r>
            <a:r>
              <a:rPr lang="en-ID" dirty="0"/>
              <a:t>, </a:t>
            </a:r>
            <a:r>
              <a:rPr lang="en-ID" dirty="0" err="1"/>
              <a:t>interferensi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operator </a:t>
            </a:r>
            <a:r>
              <a:rPr lang="en-ID" dirty="0" err="1"/>
              <a:t>logika</a:t>
            </a:r>
            <a:r>
              <a:rPr lang="en-ID" dirty="0"/>
              <a:t> min or product </a:t>
            </a:r>
            <a:r>
              <a:rPr lang="en-ID" dirty="0" err="1"/>
              <a:t>serta</a:t>
            </a:r>
            <a:r>
              <a:rPr lang="en-ID" dirty="0"/>
              <a:t> </a:t>
            </a:r>
            <a:r>
              <a:rPr lang="en-ID" dirty="0" err="1"/>
              <a:t>defuzifikasi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teknik</a:t>
            </a:r>
            <a:r>
              <a:rPr lang="en-ID" dirty="0"/>
              <a:t> weighted average. Pada </a:t>
            </a:r>
            <a:r>
              <a:rPr lang="en-ID" dirty="0" err="1"/>
              <a:t>tugas</a:t>
            </a:r>
            <a:r>
              <a:rPr lang="en-ID" dirty="0"/>
              <a:t> </a:t>
            </a:r>
            <a:r>
              <a:rPr lang="en-ID" dirty="0" err="1"/>
              <a:t>akhir</a:t>
            </a:r>
            <a:r>
              <a:rPr lang="en-ID" dirty="0"/>
              <a:t>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metode</a:t>
            </a:r>
            <a:r>
              <a:rPr lang="en-ID" dirty="0"/>
              <a:t> </a:t>
            </a:r>
            <a:r>
              <a:rPr lang="en-ID" dirty="0" err="1"/>
              <a:t>logika</a:t>
            </a:r>
            <a:r>
              <a:rPr lang="en-ID" dirty="0"/>
              <a:t> fuzzy </a:t>
            </a:r>
            <a:r>
              <a:rPr lang="en-ID" dirty="0" err="1"/>
              <a:t>sugeno</a:t>
            </a:r>
            <a:r>
              <a:rPr lang="en-ID" dirty="0"/>
              <a:t> </a:t>
            </a:r>
            <a:r>
              <a:rPr lang="en-ID" dirty="0" err="1"/>
              <a:t>orde</a:t>
            </a:r>
            <a:r>
              <a:rPr lang="en-ID" dirty="0"/>
              <a:t> </a:t>
            </a:r>
            <a:r>
              <a:rPr lang="en-ID" dirty="0" err="1"/>
              <a:t>nol</a:t>
            </a:r>
            <a:r>
              <a:rPr lang="en-ID" dirty="0"/>
              <a:t>, </a:t>
            </a:r>
            <a:r>
              <a:rPr lang="en-ID" dirty="0" err="1"/>
              <a:t>dimana</a:t>
            </a:r>
            <a:r>
              <a:rPr lang="en-ID" dirty="0"/>
              <a:t> </a:t>
            </a:r>
            <a:r>
              <a:rPr lang="en-ID" dirty="0" err="1"/>
              <a:t>keluaran</a:t>
            </a:r>
            <a:r>
              <a:rPr lang="en-ID" dirty="0"/>
              <a:t> fuzzy yang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hanya</a:t>
            </a:r>
            <a:r>
              <a:rPr lang="en-ID" dirty="0"/>
              <a:t> </a:t>
            </a:r>
            <a:r>
              <a:rPr lang="en-ID" dirty="0" err="1"/>
              <a:t>berupa</a:t>
            </a:r>
            <a:r>
              <a:rPr lang="en-ID" dirty="0"/>
              <a:t> </a:t>
            </a:r>
            <a:r>
              <a:rPr lang="en-ID" dirty="0" err="1"/>
              <a:t>konstanta</a:t>
            </a:r>
            <a:r>
              <a:rPr lang="en-ID" dirty="0"/>
              <a:t>. 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8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Tahap</a:t>
            </a:r>
            <a:r>
              <a:rPr lang="es-ES" dirty="0"/>
              <a:t> </a:t>
            </a:r>
            <a:r>
              <a:rPr lang="es-ES" dirty="0" err="1"/>
              <a:t>selanjutnya</a:t>
            </a:r>
            <a:r>
              <a:rPr lang="es-ES" dirty="0"/>
              <a:t> </a:t>
            </a:r>
            <a:r>
              <a:rPr lang="es-ES" dirty="0" err="1"/>
              <a:t>adalah</a:t>
            </a:r>
            <a:r>
              <a:rPr lang="es-ES" dirty="0"/>
              <a:t> </a:t>
            </a:r>
            <a:r>
              <a:rPr lang="es-ES" dirty="0" err="1"/>
              <a:t>perancangan</a:t>
            </a:r>
            <a:r>
              <a:rPr lang="es-ES" dirty="0"/>
              <a:t> </a:t>
            </a:r>
            <a:r>
              <a:rPr lang="es-ES" dirty="0" err="1"/>
              <a:t>pengontrol</a:t>
            </a:r>
            <a:r>
              <a:rPr lang="es-ES" dirty="0"/>
              <a:t> </a:t>
            </a:r>
            <a:r>
              <a:rPr lang="es-ES" dirty="0" err="1"/>
              <a:t>kereta</a:t>
            </a:r>
            <a:r>
              <a:rPr lang="es-ES" dirty="0"/>
              <a:t> APMS </a:t>
            </a:r>
            <a:r>
              <a:rPr lang="es-ES" dirty="0" err="1"/>
              <a:t>dengan</a:t>
            </a:r>
            <a:r>
              <a:rPr lang="es-ES" dirty="0"/>
              <a:t> </a:t>
            </a:r>
            <a:r>
              <a:rPr lang="es-ES" dirty="0" err="1"/>
              <a:t>dua</a:t>
            </a:r>
            <a:r>
              <a:rPr lang="es-ES" dirty="0"/>
              <a:t> </a:t>
            </a:r>
            <a:r>
              <a:rPr lang="es-ES" dirty="0" err="1"/>
              <a:t>metode</a:t>
            </a:r>
            <a:r>
              <a:rPr lang="es-ES" dirty="0"/>
              <a:t> </a:t>
            </a:r>
            <a:r>
              <a:rPr lang="es-ES" dirty="0" err="1"/>
              <a:t>yaitu</a:t>
            </a:r>
            <a:r>
              <a:rPr lang="es-ES" dirty="0"/>
              <a:t> PID PSO dan </a:t>
            </a:r>
            <a:r>
              <a:rPr lang="es-ES" dirty="0" err="1"/>
              <a:t>logika</a:t>
            </a:r>
            <a:r>
              <a:rPr lang="es-ES" dirty="0"/>
              <a:t> </a:t>
            </a:r>
            <a:r>
              <a:rPr lang="es-ES" dirty="0" err="1"/>
              <a:t>fuzzy</a:t>
            </a:r>
            <a:r>
              <a:rPr lang="es-ES" dirty="0"/>
              <a:t> </a:t>
            </a:r>
            <a:r>
              <a:rPr lang="es-ES" dirty="0" err="1"/>
              <a:t>sugeno</a:t>
            </a:r>
            <a:r>
              <a:rPr lang="es-ES" dirty="0"/>
              <a:t>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yang </a:t>
            </a:r>
            <a:r>
              <a:rPr lang="en-US" dirty="0" err="1"/>
              <a:t>dirancang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PID PSO.</a:t>
            </a:r>
          </a:p>
          <a:p>
            <a:endParaRPr lang="en-US" dirty="0"/>
          </a:p>
          <a:p>
            <a:r>
              <a:rPr lang="en-US" dirty="0"/>
              <a:t>Proses </a:t>
            </a:r>
            <a:r>
              <a:rPr lang="en-US" dirty="0" err="1"/>
              <a:t>perancangan</a:t>
            </a:r>
            <a:r>
              <a:rPr lang="en-US" dirty="0"/>
              <a:t> PID PSO ini </a:t>
            </a:r>
            <a:r>
              <a:rPr lang="en-US" dirty="0" err="1"/>
              <a:t>terlihat</a:t>
            </a:r>
            <a:r>
              <a:rPr lang="en-US" dirty="0"/>
              <a:t> pada </a:t>
            </a:r>
            <a:r>
              <a:rPr lang="en-US" dirty="0" err="1"/>
              <a:t>gambar</a:t>
            </a:r>
            <a:r>
              <a:rPr lang="en-US" dirty="0"/>
              <a:t> 3.9 </a:t>
            </a:r>
            <a:r>
              <a:rPr lang="en-US" dirty="0" err="1"/>
              <a:t>dimana</a:t>
            </a:r>
            <a:r>
              <a:rPr lang="en-US" dirty="0"/>
              <a:t> PSO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parameter </a:t>
            </a:r>
            <a:r>
              <a:rPr lang="en-US" dirty="0" err="1"/>
              <a:t>Kp</a:t>
            </a:r>
            <a:r>
              <a:rPr lang="en-US" dirty="0"/>
              <a:t> Ki </a:t>
            </a:r>
            <a:r>
              <a:rPr lang="en-US" dirty="0" err="1"/>
              <a:t>Kd</a:t>
            </a:r>
            <a:r>
              <a:rPr lang="en-US" dirty="0"/>
              <a:t>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pengontrol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posisi</a:t>
            </a:r>
            <a:r>
              <a:rPr lang="en-US" dirty="0"/>
              <a:t> dan </a:t>
            </a:r>
            <a:r>
              <a:rPr lang="en-US" dirty="0" err="1"/>
              <a:t>kecepatan</a:t>
            </a:r>
            <a:r>
              <a:rPr lang="en-US" dirty="0"/>
              <a:t> yang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selisih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dan </a:t>
            </a:r>
            <a:r>
              <a:rPr lang="en-US" dirty="0" err="1"/>
              <a:t>respon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Tahapan</a:t>
            </a:r>
            <a:r>
              <a:rPr lang="en-US" dirty="0"/>
              <a:t> tuning PID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PSO </a:t>
            </a:r>
            <a:r>
              <a:rPr lang="en-US" dirty="0" err="1"/>
              <a:t>diawali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partikel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swarm, </a:t>
            </a:r>
            <a:r>
              <a:rPr lang="en-US" dirty="0" err="1"/>
              <a:t>yaitu</a:t>
            </a:r>
            <a:r>
              <a:rPr lang="en-US" dirty="0"/>
              <a:t> 100. iterasi </a:t>
            </a:r>
            <a:r>
              <a:rPr lang="en-US" dirty="0" err="1"/>
              <a:t>maksimum</a:t>
            </a:r>
            <a:r>
              <a:rPr lang="en-US" dirty="0"/>
              <a:t> 150. dan </a:t>
            </a:r>
            <a:r>
              <a:rPr lang="en-US" dirty="0" err="1"/>
              <a:t>kriteria</a:t>
            </a:r>
            <a:r>
              <a:rPr lang="en-US" dirty="0"/>
              <a:t> </a:t>
            </a:r>
            <a:r>
              <a:rPr lang="en-US" dirty="0" err="1"/>
              <a:t>pemberhentian</a:t>
            </a:r>
            <a:r>
              <a:rPr lang="en-US" dirty="0"/>
              <a:t> minimal 30 iterasi.</a:t>
            </a:r>
          </a:p>
          <a:p>
            <a:endParaRPr lang="en-US" dirty="0"/>
          </a:p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. </a:t>
            </a:r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30000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bobot</a:t>
            </a:r>
            <a:r>
              <a:rPr lang="en-US" dirty="0"/>
              <a:t> parameter PID </a:t>
            </a:r>
            <a:r>
              <a:rPr lang="en-US" dirty="0" err="1"/>
              <a:t>sebesar</a:t>
            </a:r>
            <a:r>
              <a:rPr lang="en-US" dirty="0"/>
              <a:t> [1,1 0,22 0,04]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dan [0 0 0]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yang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</a:t>
            </a:r>
            <a:r>
              <a:rPr lang="en-US" dirty="0" err="1"/>
              <a:t>sebelumnya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mempercepat</a:t>
            </a:r>
            <a:r>
              <a:rPr lang="en-US" dirty="0"/>
              <a:t> </a:t>
            </a:r>
            <a:r>
              <a:rPr lang="en-US" dirty="0" err="1"/>
              <a:t>pencarian</a:t>
            </a:r>
            <a:r>
              <a:rPr lang="en-US" dirty="0"/>
              <a:t> parameter yang </a:t>
            </a:r>
            <a:r>
              <a:rPr lang="en-US" dirty="0" err="1"/>
              <a:t>diinginkan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beban</a:t>
            </a:r>
            <a:r>
              <a:rPr lang="en-US" dirty="0"/>
              <a:t> </a:t>
            </a:r>
            <a:r>
              <a:rPr lang="en-US" dirty="0" err="1"/>
              <a:t>inersia</a:t>
            </a:r>
            <a:r>
              <a:rPr lang="en-US" dirty="0"/>
              <a:t>, </a:t>
            </a:r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diri</a:t>
            </a:r>
            <a:r>
              <a:rPr lang="en-US" dirty="0"/>
              <a:t>, dan </a:t>
            </a:r>
            <a:r>
              <a:rPr lang="en-US" dirty="0" err="1"/>
              <a:t>konstanta</a:t>
            </a:r>
            <a:r>
              <a:rPr lang="en-US" dirty="0"/>
              <a:t> </a:t>
            </a:r>
            <a:r>
              <a:rPr lang="en-US" dirty="0" err="1"/>
              <a:t>penyesuaian</a:t>
            </a:r>
            <a:r>
              <a:rPr lang="en-US" dirty="0"/>
              <a:t> </a:t>
            </a:r>
            <a:r>
              <a:rPr lang="en-US" dirty="0" err="1"/>
              <a:t>sosial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terlihat</a:t>
            </a:r>
            <a:r>
              <a:rPr lang="en-US" dirty="0"/>
              <a:t> di </a:t>
            </a:r>
            <a:r>
              <a:rPr lang="en-US" dirty="0" err="1"/>
              <a:t>layar</a:t>
            </a:r>
            <a:r>
              <a:rPr lang="en-US" dirty="0"/>
              <a:t>. </a:t>
            </a:r>
            <a:r>
              <a:rPr lang="en-US" dirty="0" err="1"/>
              <a:t>konstanta</a:t>
            </a:r>
            <a:r>
              <a:rPr lang="en-US" dirty="0"/>
              <a:t> ini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percobaan</a:t>
            </a:r>
            <a:r>
              <a:rPr lang="en-US" dirty="0"/>
              <a:t> yang kami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arahan</a:t>
            </a:r>
            <a:r>
              <a:rPr lang="en-US" dirty="0"/>
              <a:t> </a:t>
            </a:r>
            <a:r>
              <a:rPr lang="en-US" dirty="0" err="1"/>
              <a:t>referensi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84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Selanjutnya</a:t>
            </a:r>
            <a:r>
              <a:rPr lang="en-US" dirty="0"/>
              <a:t> </a:t>
            </a:r>
            <a:r>
              <a:rPr lang="en-US" dirty="0" err="1"/>
              <a:t>menetukan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objektif</a:t>
            </a:r>
            <a:r>
              <a:rPr lang="en-US" dirty="0"/>
              <a:t>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Root Mean Square Error (RMSE)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RMSE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en-US" dirty="0" err="1"/>
              <a:t>persamaan</a:t>
            </a:r>
            <a:r>
              <a:rPr lang="en-US" dirty="0"/>
              <a:t> 3.30 </a:t>
            </a:r>
            <a:r>
              <a:rPr lang="en-US" dirty="0" err="1"/>
              <a:t>dengan</a:t>
            </a:r>
            <a:r>
              <a:rPr lang="en-US" dirty="0"/>
              <a:t> constraint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 </a:t>
            </a:r>
            <a:r>
              <a:rPr lang="en-US" dirty="0" err="1"/>
              <a:t>sampai</a:t>
            </a:r>
            <a:r>
              <a:rPr lang="en-US" dirty="0"/>
              <a:t> 4,5 m/s, </a:t>
            </a:r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0,0005 m/s dan </a:t>
            </a:r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pada </a:t>
            </a:r>
            <a:r>
              <a:rPr lang="en-US" dirty="0" err="1"/>
              <a:t>rentang</a:t>
            </a:r>
            <a:r>
              <a:rPr lang="en-US" dirty="0"/>
              <a:t> 324,99 dan 325 m.</a:t>
            </a:r>
          </a:p>
          <a:p>
            <a:r>
              <a:rPr lang="en-US" dirty="0" err="1"/>
              <a:t>Tahap</a:t>
            </a:r>
            <a:r>
              <a:rPr lang="en-US" dirty="0"/>
              <a:t> terakhir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menjalankan</a:t>
            </a:r>
            <a:r>
              <a:rPr lang="en-US" dirty="0"/>
              <a:t> </a:t>
            </a:r>
            <a:r>
              <a:rPr lang="en-US" dirty="0" err="1"/>
              <a:t>algoritam</a:t>
            </a:r>
            <a:r>
              <a:rPr lang="en-US" dirty="0"/>
              <a:t> PSO.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691EF-5B6B-4017-9EF2-830148AA59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30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0D0C-A93E-4937-A23A-AD00C3EC4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96A21-44F5-4240-9D8B-D1ED8F926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17CCC-91C4-4DB7-BB82-429C630D7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3A66-3ED2-4147-887B-D0FBCE84685A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E726B-9C90-4027-80CA-275B260E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18EDE-1379-4369-A816-404F4E0C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38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E69DA-B0DE-49BD-9ADD-E5861737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A7BAE9-F189-46F9-A3BF-A8F1D8D67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7F510-833F-4449-A811-C8770732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FF1B0-010B-4490-BFC9-61240FA1E6D0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12B8-144C-4FBC-BA22-D94897B9A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41314-C7C1-46BC-A07E-FF6CCEFF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44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2AD337-BD3B-435E-B11B-7A2B95A7E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346C82-A81C-4ED1-B4B3-76CA8B7BA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D8B6A-4913-40A7-ABF6-5FF280E8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E7307-214C-4118-A77E-D3C0334C72E4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FDB12-4388-4BB8-98A3-BF7D85EB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457BD-2DAF-475D-A9AB-347F9BBC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24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F40F7-A640-4D8C-AC6F-A95A819D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4ECF-8388-4E3B-BC56-B72538D57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D65C2-12B4-4936-B8C1-7CAC0F29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B79FF-3AA6-4E01-A3F6-269317949CDC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D9445-4622-4FEB-A9B9-6D2EAADC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2CDFA-B033-4787-9D16-08EBFDB3F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0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90A7-B8EF-4068-A860-34ADBAFB2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A819A-7EFF-457F-973B-FC27872B0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35DD5-78F1-422D-ACAE-6FD6C92D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38CA1-7B95-4DCB-8E6D-7D5BCEACF8C0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1035F-8765-47E9-B310-AE543DC04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C9F9C-E529-444C-9D06-58E05569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30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7823-2EC3-4F3F-A676-DF3B3EF42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72E1B-A112-4820-BB60-193997FD2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00D9EC-1EB1-4EA8-9101-0EEF2F1C6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7A4C2-BBAD-43D9-89B3-0A17A00C2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66F6-16C1-4885-B9D2-DB1870988636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45C39-8147-49F1-A35B-AFA3946A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BEF91-A540-41FD-AEA4-76A2A9DF1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33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8566-569A-43C4-AC76-6EBC21B6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C36A8-0145-4EBD-88FB-B44232A7B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6D7A0-5173-4FDB-B905-02AF613F0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311C6-01D1-4508-9EB2-0E539D1AB8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D41840-1CBC-4A85-BC11-AEACAAC54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49E92-AC24-49E7-9BB6-C50C19D6C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4BBC-E9B3-4EAE-8973-C6DBFD32A03B}" type="datetime1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F67165-07B7-45C1-A1D8-52976819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33D54-840D-4E50-994C-85574D4EF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7766-3098-4A7F-8CC2-F8AACD6D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6540B2-4441-4852-86A8-A3C27593F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D0F7-8FF8-47FC-86CE-41495DECF295}" type="datetime1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27BA2-D9CB-4409-8857-EE1C16CC0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6115C-7CDE-4029-A708-33243778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2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141FC-7039-4374-B381-E4AB4305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E429D-8D05-44A3-BEDB-D442A2F74700}" type="datetime1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655F06-EE02-4F8E-B91A-E1450796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C0F9F-E645-457B-AE08-09BD75FAF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6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47FF-DF69-43C2-8708-A8476C525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6D6A7-5E36-40DE-958A-356AAF97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2F011-4B9D-4357-AA91-B5EA05C09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2D19D-197F-4F71-AA11-475E4B98B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C2BF5-F385-4B9B-8FA5-8EEC4B297226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63799-BE3C-405F-B7A6-298FCA99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3915FD-AAB4-4BD5-8D90-997CFDEE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51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58F88-C4C3-488F-9FCE-096E1A370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07A5A6-A347-4B2E-B0A5-3A4F11FED7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986A-2BAC-4483-9EA9-0EB3651CB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8288B-98BF-4E94-97CD-66B4EB81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B7DBF-8B43-4541-A1C8-1840E2B5644B}" type="datetime1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F94A6-9A22-448B-A717-98C36FD10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46DF5-DD9E-4BA7-AA8A-16BAF386A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889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A7C35-DF39-4367-A751-963AD2CFF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FAB31-62B4-4303-B1C7-1E70CE2B8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C8445-EB1D-4059-AF9C-CBE280C58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FA5F4-5475-460B-A55F-1347EB6133AF}" type="datetime1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23FAF-B3FA-47E8-AD12-48AB48EE8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D4FD-7CE2-4514-A7B8-486AE8D60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A55E28-1F95-4383-A57E-B47419584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55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290.png"/><Relationship Id="rId12" Type="http://schemas.openxmlformats.org/officeDocument/2006/relationships/image" Target="../media/image38.pn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E65774C-576C-4615-BCF0-FC39DE00FFB4}"/>
              </a:ext>
            </a:extLst>
          </p:cNvPr>
          <p:cNvSpPr/>
          <p:nvPr/>
        </p:nvSpPr>
        <p:spPr>
          <a:xfrm rot="5400000" flipH="1" flipV="1">
            <a:off x="7413306" y="2035694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793E28E-B6B6-4574-A9A3-0905A09D4172}"/>
              </a:ext>
            </a:extLst>
          </p:cNvPr>
          <p:cNvSpPr/>
          <p:nvPr/>
        </p:nvSpPr>
        <p:spPr>
          <a:xfrm>
            <a:off x="1306356" y="-4"/>
            <a:ext cx="3635410" cy="6857999"/>
          </a:xfrm>
          <a:prstGeom prst="parallelogram">
            <a:avLst>
              <a:gd name="adj" fmla="val 72486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7A3103D-DFA7-44F6-BB1B-3F028EF5A558}"/>
              </a:ext>
            </a:extLst>
          </p:cNvPr>
          <p:cNvSpPr/>
          <p:nvPr/>
        </p:nvSpPr>
        <p:spPr>
          <a:xfrm>
            <a:off x="0" y="1067541"/>
            <a:ext cx="5086904" cy="4722921"/>
          </a:xfrm>
          <a:prstGeom prst="parallelogram">
            <a:avLst>
              <a:gd name="adj" fmla="val 39025"/>
            </a:avLst>
          </a:prstGeom>
          <a:blipFill dpi="0" rotWithShape="1">
            <a:blip r:embed="rId3"/>
            <a:srcRect/>
            <a:stretch>
              <a:fillRect l="-27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00470E-DBFF-4691-B216-97996BFD5F24}"/>
              </a:ext>
            </a:extLst>
          </p:cNvPr>
          <p:cNvSpPr/>
          <p:nvPr/>
        </p:nvSpPr>
        <p:spPr>
          <a:xfrm>
            <a:off x="2366867" y="5450863"/>
            <a:ext cx="1448310" cy="1407137"/>
          </a:xfrm>
          <a:prstGeom prst="parallelogram">
            <a:avLst>
              <a:gd name="adj" fmla="val 3830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CBB49DF-4CCB-43BD-B00E-7D61D4202967}"/>
              </a:ext>
            </a:extLst>
          </p:cNvPr>
          <p:cNvSpPr/>
          <p:nvPr/>
        </p:nvSpPr>
        <p:spPr>
          <a:xfrm rot="5400000">
            <a:off x="-2048523" y="2048520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ACB968D-5C29-47C1-9E1D-8B2BC54A0A3C}"/>
              </a:ext>
            </a:extLst>
          </p:cNvPr>
          <p:cNvSpPr/>
          <p:nvPr/>
        </p:nvSpPr>
        <p:spPr>
          <a:xfrm>
            <a:off x="394086" y="0"/>
            <a:ext cx="1782894" cy="4070479"/>
          </a:xfrm>
          <a:custGeom>
            <a:avLst/>
            <a:gdLst>
              <a:gd name="connsiteX0" fmla="*/ 1593566 w 1782894"/>
              <a:gd name="connsiteY0" fmla="*/ 0 h 4070479"/>
              <a:gd name="connsiteX1" fmla="*/ 1782894 w 1782894"/>
              <a:gd name="connsiteY1" fmla="*/ 0 h 4070479"/>
              <a:gd name="connsiteX2" fmla="*/ 189328 w 1782894"/>
              <a:gd name="connsiteY2" fmla="*/ 4070479 h 4070479"/>
              <a:gd name="connsiteX3" fmla="*/ 0 w 1782894"/>
              <a:gd name="connsiteY3" fmla="*/ 4070479 h 407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82894" h="4070479">
                <a:moveTo>
                  <a:pt x="1593566" y="0"/>
                </a:moveTo>
                <a:lnTo>
                  <a:pt x="1782894" y="0"/>
                </a:lnTo>
                <a:lnTo>
                  <a:pt x="189328" y="4070479"/>
                </a:lnTo>
                <a:lnTo>
                  <a:pt x="0" y="407047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B5ECCEF-E117-4599-BA58-AF5DE36B69AB}"/>
              </a:ext>
            </a:extLst>
          </p:cNvPr>
          <p:cNvSpPr/>
          <p:nvPr/>
        </p:nvSpPr>
        <p:spPr>
          <a:xfrm>
            <a:off x="1935332" y="-1677165"/>
            <a:ext cx="1365910" cy="1407137"/>
          </a:xfrm>
          <a:prstGeom prst="parallelogram">
            <a:avLst>
              <a:gd name="adj" fmla="val 4097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C447C6-AA7F-4D72-A861-4986779505E1}"/>
              </a:ext>
            </a:extLst>
          </p:cNvPr>
          <p:cNvSpPr txBox="1"/>
          <p:nvPr/>
        </p:nvSpPr>
        <p:spPr>
          <a:xfrm>
            <a:off x="5062798" y="1250864"/>
            <a:ext cx="654487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>
                <a:latin typeface="Century Gothic" panose="020B0502020202020204" pitchFamily="34" charset="0"/>
              </a:rPr>
              <a:t>Perancangan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Kontrol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Kecepatan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Kereta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i="1" dirty="0">
                <a:latin typeface="Century Gothic" panose="020B0502020202020204" pitchFamily="34" charset="0"/>
              </a:rPr>
              <a:t>Automated People Mover System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menggunakan</a:t>
            </a:r>
            <a:r>
              <a:rPr lang="en-US" sz="2200" b="1" dirty="0">
                <a:latin typeface="Century Gothic" panose="020B0502020202020204" pitchFamily="34" charset="0"/>
              </a:rPr>
              <a:t> PID </a:t>
            </a:r>
            <a:r>
              <a:rPr lang="en-US" sz="2200" b="1" i="1" dirty="0">
                <a:latin typeface="Century Gothic" panose="020B0502020202020204" pitchFamily="34" charset="0"/>
              </a:rPr>
              <a:t>Particle Swarm Optimization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dengan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Logika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i="1" dirty="0">
                <a:latin typeface="Century Gothic" panose="020B0502020202020204" pitchFamily="34" charset="0"/>
              </a:rPr>
              <a:t>Fuzzy </a:t>
            </a:r>
            <a:r>
              <a:rPr lang="en-US" sz="2200" b="1" dirty="0" err="1">
                <a:latin typeface="Century Gothic" panose="020B0502020202020204" pitchFamily="34" charset="0"/>
              </a:rPr>
              <a:t>Sugeno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untuk</a:t>
            </a:r>
            <a:r>
              <a:rPr lang="en-US" sz="2200" b="1" dirty="0">
                <a:latin typeface="Century Gothic" panose="020B0502020202020204" pitchFamily="34" charset="0"/>
              </a:rPr>
              <a:t> Target </a:t>
            </a:r>
            <a:r>
              <a:rPr lang="en-US" sz="2200" b="1" dirty="0" err="1">
                <a:latin typeface="Century Gothic" panose="020B0502020202020204" pitchFamily="34" charset="0"/>
              </a:rPr>
              <a:t>Kecepatan</a:t>
            </a:r>
            <a:r>
              <a:rPr lang="en-US" sz="2200" b="1" dirty="0">
                <a:latin typeface="Century Gothic" panose="020B0502020202020204" pitchFamily="34" charset="0"/>
              </a:rPr>
              <a:t> dan </a:t>
            </a:r>
            <a:r>
              <a:rPr lang="en-US" sz="2200" b="1" dirty="0" err="1">
                <a:latin typeface="Century Gothic" panose="020B0502020202020204" pitchFamily="34" charset="0"/>
              </a:rPr>
              <a:t>Posisi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terhadap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Variasi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Jumlah</a:t>
            </a:r>
            <a:r>
              <a:rPr lang="en-US" sz="2200" b="1" dirty="0">
                <a:latin typeface="Century Gothic" panose="020B0502020202020204" pitchFamily="34" charset="0"/>
              </a:rPr>
              <a:t> </a:t>
            </a:r>
            <a:r>
              <a:rPr lang="en-US" sz="2200" b="1" dirty="0" err="1">
                <a:latin typeface="Century Gothic" panose="020B0502020202020204" pitchFamily="34" charset="0"/>
              </a:rPr>
              <a:t>Penumpang</a:t>
            </a:r>
            <a:endParaRPr lang="en-US" sz="2200" b="1" dirty="0"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DA1D1-3F3D-47CE-A590-0D68CE4AB840}"/>
              </a:ext>
            </a:extLst>
          </p:cNvPr>
          <p:cNvSpPr txBox="1"/>
          <p:nvPr/>
        </p:nvSpPr>
        <p:spPr>
          <a:xfrm>
            <a:off x="6882557" y="185464"/>
            <a:ext cx="2913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Presentasi</a:t>
            </a:r>
            <a:r>
              <a:rPr lang="en-US" b="1" dirty="0"/>
              <a:t> </a:t>
            </a:r>
            <a:r>
              <a:rPr lang="en-US" b="1" dirty="0" err="1"/>
              <a:t>Tugas</a:t>
            </a:r>
            <a:r>
              <a:rPr lang="en-US" b="1" dirty="0"/>
              <a:t> </a:t>
            </a:r>
            <a:r>
              <a:rPr lang="en-US" b="1" dirty="0" err="1"/>
              <a:t>Akhir</a:t>
            </a:r>
            <a:endParaRPr lang="en-US" b="1" dirty="0"/>
          </a:p>
          <a:p>
            <a:pPr algn="ctr"/>
            <a:r>
              <a:rPr lang="en-US" sz="1400" b="1" dirty="0"/>
              <a:t>TF4092 </a:t>
            </a:r>
            <a:r>
              <a:rPr lang="en-US" sz="1400" b="1" dirty="0" err="1"/>
              <a:t>Tugas</a:t>
            </a:r>
            <a:r>
              <a:rPr lang="en-US" sz="1400" b="1" dirty="0"/>
              <a:t> </a:t>
            </a:r>
            <a:r>
              <a:rPr lang="en-US" sz="1400" b="1" dirty="0" err="1"/>
              <a:t>Akhir</a:t>
            </a:r>
            <a:endParaRPr lang="en-US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0E9E04-7D9D-4DC2-B2E2-83D943E0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43887"/>
            <a:ext cx="639339" cy="6393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6A73D8A-9D14-4DC7-ADF7-988EF2B0704A}"/>
              </a:ext>
            </a:extLst>
          </p:cNvPr>
          <p:cNvSpPr txBox="1"/>
          <p:nvPr/>
        </p:nvSpPr>
        <p:spPr>
          <a:xfrm>
            <a:off x="5430251" y="3855148"/>
            <a:ext cx="581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Oleh:</a:t>
            </a:r>
          </a:p>
          <a:p>
            <a:pPr algn="ctr"/>
            <a:r>
              <a:rPr lang="en-US" sz="1600" b="1" dirty="0"/>
              <a:t>Muhammad </a:t>
            </a:r>
            <a:r>
              <a:rPr lang="en-US" sz="1600" b="1" dirty="0" err="1"/>
              <a:t>Shafwan</a:t>
            </a:r>
            <a:r>
              <a:rPr lang="en-US" sz="1600" b="1" dirty="0"/>
              <a:t> </a:t>
            </a:r>
            <a:r>
              <a:rPr lang="en-US" sz="1600" b="1" dirty="0" err="1"/>
              <a:t>Faturrahman</a:t>
            </a:r>
            <a:r>
              <a:rPr lang="en-US" sz="1600" b="1" dirty="0"/>
              <a:t> 13316006</a:t>
            </a:r>
          </a:p>
          <a:p>
            <a:pPr algn="ctr"/>
            <a:r>
              <a:rPr lang="en-US" sz="1600" b="1" dirty="0"/>
              <a:t>Adi </a:t>
            </a:r>
            <a:r>
              <a:rPr lang="en-US" sz="1600" b="1" dirty="0" err="1"/>
              <a:t>Dwi</a:t>
            </a:r>
            <a:r>
              <a:rPr lang="en-US" sz="1600" b="1" dirty="0"/>
              <a:t> </a:t>
            </a:r>
            <a:r>
              <a:rPr lang="en-US" sz="1600" b="1" dirty="0" err="1"/>
              <a:t>Yulianto</a:t>
            </a:r>
            <a:r>
              <a:rPr lang="en-US" sz="1600" b="1" dirty="0"/>
              <a:t> 13316084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EDC17-9BE7-4559-B0D8-789AA7388665}"/>
              </a:ext>
            </a:extLst>
          </p:cNvPr>
          <p:cNvSpPr txBox="1"/>
          <p:nvPr/>
        </p:nvSpPr>
        <p:spPr>
          <a:xfrm>
            <a:off x="4763613" y="6395537"/>
            <a:ext cx="72264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Laboratorium</a:t>
            </a:r>
            <a:r>
              <a:rPr lang="en-US" sz="1200" b="1" dirty="0"/>
              <a:t> AI-CA, Program </a:t>
            </a:r>
            <a:r>
              <a:rPr lang="en-US" sz="1200" b="1" dirty="0" err="1"/>
              <a:t>Studi</a:t>
            </a:r>
            <a:r>
              <a:rPr lang="en-US" sz="1200" b="1" dirty="0"/>
              <a:t> Teknik </a:t>
            </a:r>
            <a:r>
              <a:rPr lang="en-US" sz="1200" b="1" dirty="0" err="1"/>
              <a:t>Fisika</a:t>
            </a:r>
            <a:r>
              <a:rPr lang="en-US" sz="1200" b="1" dirty="0"/>
              <a:t>, </a:t>
            </a:r>
            <a:r>
              <a:rPr lang="en-US" sz="1200" b="1" dirty="0" err="1"/>
              <a:t>Fakultas</a:t>
            </a:r>
            <a:r>
              <a:rPr lang="en-US" sz="1200" b="1" dirty="0"/>
              <a:t> </a:t>
            </a:r>
            <a:r>
              <a:rPr lang="en-US" sz="1200" b="1" dirty="0" err="1"/>
              <a:t>Teknologi</a:t>
            </a:r>
            <a:r>
              <a:rPr lang="en-US" sz="1200" b="1" dirty="0"/>
              <a:t> </a:t>
            </a:r>
            <a:r>
              <a:rPr lang="en-US" sz="1200" b="1" dirty="0" err="1"/>
              <a:t>Industri</a:t>
            </a:r>
            <a:r>
              <a:rPr lang="en-US" sz="1200" b="1" dirty="0"/>
              <a:t>, </a:t>
            </a:r>
            <a:r>
              <a:rPr lang="en-US" sz="1200" b="1" dirty="0" err="1"/>
              <a:t>Institut</a:t>
            </a:r>
            <a:r>
              <a:rPr lang="en-US" sz="1200" b="1" dirty="0"/>
              <a:t> </a:t>
            </a:r>
            <a:r>
              <a:rPr lang="en-US" sz="1200" b="1" dirty="0" err="1"/>
              <a:t>Teknologi</a:t>
            </a:r>
            <a:r>
              <a:rPr lang="en-US" sz="1200" b="1" dirty="0"/>
              <a:t> Bandung, 2021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6A7DB0-E824-4763-9B03-FE5476B059A9}"/>
              </a:ext>
            </a:extLst>
          </p:cNvPr>
          <p:cNvCxnSpPr>
            <a:cxnSpLocks/>
          </p:cNvCxnSpPr>
          <p:nvPr/>
        </p:nvCxnSpPr>
        <p:spPr>
          <a:xfrm>
            <a:off x="5225927" y="3452569"/>
            <a:ext cx="6381750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0085B8-64D9-42F5-BEC6-B4F110223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1" y="158183"/>
            <a:ext cx="640080" cy="639338"/>
          </a:xfrm>
          <a:prstGeom prst="ellipse">
            <a:avLst/>
          </a:prstGeom>
        </p:spPr>
      </p:pic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88B6783-E1A2-4C24-9A46-3E551A7C6697}"/>
              </a:ext>
            </a:extLst>
          </p:cNvPr>
          <p:cNvSpPr/>
          <p:nvPr/>
        </p:nvSpPr>
        <p:spPr>
          <a:xfrm>
            <a:off x="719206" y="7115742"/>
            <a:ext cx="1972781" cy="4555513"/>
          </a:xfrm>
          <a:prstGeom prst="parallelogram">
            <a:avLst>
              <a:gd name="adj" fmla="val 904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7B0A3A-B874-4086-86C0-07423CB3E189}"/>
              </a:ext>
            </a:extLst>
          </p:cNvPr>
          <p:cNvSpPr txBox="1"/>
          <p:nvPr/>
        </p:nvSpPr>
        <p:spPr>
          <a:xfrm>
            <a:off x="4722027" y="4869842"/>
            <a:ext cx="7226423" cy="861774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en-US" sz="1600" b="1" dirty="0" err="1"/>
              <a:t>Pembimbing</a:t>
            </a:r>
            <a:r>
              <a:rPr lang="en-US" sz="1600" b="1" dirty="0"/>
              <a:t>:</a:t>
            </a:r>
          </a:p>
          <a:p>
            <a:pPr algn="ctr"/>
            <a:r>
              <a:rPr lang="en-US" sz="1600" b="1" dirty="0"/>
              <a:t>Ir. </a:t>
            </a:r>
            <a:r>
              <a:rPr lang="en-US" sz="1600" b="1" dirty="0" err="1"/>
              <a:t>Endra</a:t>
            </a:r>
            <a:r>
              <a:rPr lang="en-US" sz="1600" b="1" dirty="0"/>
              <a:t> </a:t>
            </a:r>
            <a:r>
              <a:rPr lang="en-US" sz="1600" b="1" dirty="0" err="1"/>
              <a:t>Joelianto</a:t>
            </a:r>
            <a:r>
              <a:rPr lang="en-US" sz="1600" b="1" dirty="0"/>
              <a:t>, Ph.D.</a:t>
            </a:r>
          </a:p>
          <a:p>
            <a:pPr algn="ctr"/>
            <a:r>
              <a:rPr lang="en-US" sz="1600" b="1" dirty="0"/>
              <a:t>Augie </a:t>
            </a:r>
            <a:r>
              <a:rPr lang="en-US" sz="1600" b="1" dirty="0" err="1"/>
              <a:t>Widyotriatmo</a:t>
            </a:r>
            <a:r>
              <a:rPr lang="en-US" sz="1600" b="1" dirty="0"/>
              <a:t>, S.T., M.T., Ph.D.</a:t>
            </a:r>
          </a:p>
          <a:p>
            <a:pPr algn="ctr"/>
            <a:r>
              <a:rPr lang="en-US" b="1" dirty="0" err="1"/>
              <a:t>Penguji</a:t>
            </a:r>
            <a:r>
              <a:rPr lang="en-US" b="1" dirty="0"/>
              <a:t>:</a:t>
            </a:r>
          </a:p>
          <a:p>
            <a:pPr algn="ctr"/>
            <a:r>
              <a:rPr lang="en-US" sz="1600" b="1" dirty="0"/>
              <a:t>Prof. Dr. </a:t>
            </a:r>
            <a:r>
              <a:rPr lang="en-US" sz="1600" b="1" dirty="0" err="1"/>
              <a:t>Harijono</a:t>
            </a:r>
            <a:r>
              <a:rPr lang="en-US" sz="1600" b="1" dirty="0"/>
              <a:t> A. </a:t>
            </a:r>
            <a:r>
              <a:rPr lang="en-US" sz="1600" b="1" dirty="0" err="1"/>
              <a:t>Tjokronegoro</a:t>
            </a:r>
            <a:endParaRPr lang="en-US" sz="1600" b="1" dirty="0"/>
          </a:p>
          <a:p>
            <a:pPr algn="ctr"/>
            <a:r>
              <a:rPr lang="en-US" sz="1600" b="1" dirty="0"/>
              <a:t>Dr. Ing. Ir. </a:t>
            </a:r>
            <a:r>
              <a:rPr lang="en-US" sz="1600" b="1" dirty="0" err="1"/>
              <a:t>Parsaulian</a:t>
            </a:r>
            <a:r>
              <a:rPr lang="en-US" sz="1600" b="1" dirty="0"/>
              <a:t> I. </a:t>
            </a:r>
            <a:r>
              <a:rPr lang="en-US" sz="1600" b="1" dirty="0" err="1"/>
              <a:t>Siregar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9629183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05286 0.242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6 4.07407E-6 L 0.15404 -0.5747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19" grpId="0"/>
      <p:bldP spid="20" grpId="0"/>
      <p:bldP spid="21" grpId="0" animBg="1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C02CD04-7B02-434B-B51E-C2130636FF55}"/>
              </a:ext>
            </a:extLst>
          </p:cNvPr>
          <p:cNvGrpSpPr/>
          <p:nvPr/>
        </p:nvGrpSpPr>
        <p:grpSpPr>
          <a:xfrm>
            <a:off x="0" y="1669903"/>
            <a:ext cx="12192000" cy="4315157"/>
            <a:chOff x="0" y="1835277"/>
            <a:chExt cx="12192000" cy="43151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CCD69B8-CD4F-48D3-AAFB-2FBF37DB91B2}"/>
                </a:ext>
              </a:extLst>
            </p:cNvPr>
            <p:cNvSpPr/>
            <p:nvPr/>
          </p:nvSpPr>
          <p:spPr>
            <a:xfrm>
              <a:off x="0" y="1835277"/>
              <a:ext cx="12192000" cy="2752344"/>
            </a:xfrm>
            <a:prstGeom prst="rect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128F4E9-63FE-46E2-A77D-06461E3C838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337336"/>
              <a:ext cx="5457217" cy="13053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E7D1BF6-BD12-421A-AA1F-D97B5EEF4A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5626" y="5794220"/>
              <a:ext cx="5606374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AB138F4-9F28-4444-8278-7B2EBD7C4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6150433"/>
              <a:ext cx="5457217" cy="1"/>
            </a:xfrm>
            <a:prstGeom prst="line">
              <a:avLst/>
            </a:prstGeom>
            <a:ln w="38100"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SUBSISTEM </a:t>
            </a:r>
            <a:r>
              <a:rPr lang="en-US" sz="2400" b="1" i="1" dirty="0">
                <a:latin typeface="Century Gothic" panose="020B0502020202020204" pitchFamily="34" charset="0"/>
              </a:rPr>
              <a:t>AUTOMATIC TRAIN OPERATION</a:t>
            </a:r>
            <a:r>
              <a:rPr lang="en-US" sz="2400" b="1" dirty="0">
                <a:latin typeface="Century Gothic" panose="020B0502020202020204" pitchFamily="34" charset="0"/>
              </a:rPr>
              <a:t> (ATO)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F58C34-D6DE-433B-AE4A-26695A69AC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62253" y="1926106"/>
            <a:ext cx="4014216" cy="20622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64DDBE-70E8-413B-860A-9CBEF803E4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0" y="1926106"/>
            <a:ext cx="3970683" cy="20958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4C73E-7D47-4158-9FE5-D7A95F58AD30}"/>
              </a:ext>
            </a:extLst>
          </p:cNvPr>
          <p:cNvSpPr txBox="1"/>
          <p:nvPr/>
        </p:nvSpPr>
        <p:spPr>
          <a:xfrm>
            <a:off x="6611184" y="4984376"/>
            <a:ext cx="506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</a:t>
            </a:r>
            <a:r>
              <a:rPr lang="en-US" sz="1400" dirty="0" err="1"/>
              <a:t>diberikan</a:t>
            </a:r>
            <a:r>
              <a:rPr lang="en-US" sz="1400" dirty="0"/>
              <a:t> pada </a:t>
            </a:r>
            <a:r>
              <a:rPr lang="en-US" sz="1400" dirty="0" err="1"/>
              <a:t>sistem</a:t>
            </a:r>
            <a:r>
              <a:rPr lang="en-US" sz="1400" dirty="0"/>
              <a:t> ATO </a:t>
            </a:r>
            <a:r>
              <a:rPr lang="en-US" sz="1400" dirty="0" err="1"/>
              <a:t>sebagai</a:t>
            </a:r>
            <a:r>
              <a:rPr lang="en-US" sz="1400" dirty="0"/>
              <a:t> </a:t>
            </a:r>
            <a:r>
              <a:rPr lang="en-US" sz="1400" dirty="0" err="1"/>
              <a:t>acuan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b="1" dirty="0" err="1"/>
              <a:t>referensi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b="1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mengendalikan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41E7D1-7859-48AA-A184-3FC7739CE3F7}"/>
              </a:ext>
            </a:extLst>
          </p:cNvPr>
          <p:cNvSpPr txBox="1"/>
          <p:nvPr/>
        </p:nvSpPr>
        <p:spPr>
          <a:xfrm>
            <a:off x="393782" y="4542021"/>
            <a:ext cx="49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Sistem</a:t>
            </a:r>
            <a:r>
              <a:rPr lang="en-US" sz="1400" dirty="0"/>
              <a:t> ATO pada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persinyalan</a:t>
            </a:r>
            <a:r>
              <a:rPr lang="en-US" sz="1400" dirty="0"/>
              <a:t> CBTC </a:t>
            </a:r>
            <a:r>
              <a:rPr lang="en-US" sz="1400" dirty="0" err="1"/>
              <a:t>berperan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mengendalikan</a:t>
            </a:r>
            <a:r>
              <a:rPr lang="en-US" sz="1400" dirty="0"/>
              <a:t> </a:t>
            </a:r>
            <a:r>
              <a:rPr lang="en-US" sz="1400" b="1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b="1" dirty="0" err="1"/>
              <a:t>otomatis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31BE3-2ED5-407A-A519-F4D587915426}"/>
              </a:ext>
            </a:extLst>
          </p:cNvPr>
          <p:cNvSpPr txBox="1"/>
          <p:nvPr/>
        </p:nvSpPr>
        <p:spPr>
          <a:xfrm>
            <a:off x="7461115" y="4021930"/>
            <a:ext cx="36888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2.2</a:t>
            </a:r>
            <a:r>
              <a:rPr lang="en-US" sz="1100" dirty="0"/>
              <a:t> </a:t>
            </a:r>
            <a:r>
              <a:rPr lang="en-US" sz="1100" dirty="0" err="1"/>
              <a:t>Ilustrasi</a:t>
            </a:r>
            <a:r>
              <a:rPr lang="en-US" sz="1100" dirty="0"/>
              <a:t>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pada </a:t>
            </a:r>
            <a:r>
              <a:rPr lang="en-US" sz="1100" dirty="0" err="1"/>
              <a:t>Sistem</a:t>
            </a:r>
            <a:r>
              <a:rPr lang="en-US" sz="1100" dirty="0"/>
              <a:t> ATO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42F977-A371-4820-B977-9B9E6F91D763}"/>
              </a:ext>
            </a:extLst>
          </p:cNvPr>
          <p:cNvSpPr txBox="1"/>
          <p:nvPr/>
        </p:nvSpPr>
        <p:spPr>
          <a:xfrm>
            <a:off x="1580670" y="4059926"/>
            <a:ext cx="2709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2.1 </a:t>
            </a:r>
            <a:r>
              <a:rPr lang="en-US" sz="1100" dirty="0" err="1"/>
              <a:t>Sistem</a:t>
            </a:r>
            <a:r>
              <a:rPr lang="en-US" sz="1100" dirty="0"/>
              <a:t> ATC pada </a:t>
            </a:r>
            <a:r>
              <a:rPr lang="en-US" sz="1100" dirty="0" err="1"/>
              <a:t>Kereta</a:t>
            </a:r>
            <a:endParaRPr 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13DD13-3B72-4DB6-8F67-D0892A512323}"/>
              </a:ext>
            </a:extLst>
          </p:cNvPr>
          <p:cNvSpPr txBox="1"/>
          <p:nvPr/>
        </p:nvSpPr>
        <p:spPr>
          <a:xfrm>
            <a:off x="393782" y="5367236"/>
            <a:ext cx="4946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ATO </a:t>
            </a:r>
            <a:r>
              <a:rPr lang="en-US" sz="1400" dirty="0" err="1"/>
              <a:t>selalu</a:t>
            </a:r>
            <a:r>
              <a:rPr lang="en-US" sz="1400" dirty="0"/>
              <a:t> </a:t>
            </a:r>
            <a:r>
              <a:rPr lang="en-US" sz="1400" dirty="0" err="1"/>
              <a:t>bekerja</a:t>
            </a:r>
            <a:r>
              <a:rPr lang="en-US" sz="1400" dirty="0"/>
              <a:t> </a:t>
            </a:r>
            <a:r>
              <a:rPr lang="en-US" sz="1400" dirty="0" err="1"/>
              <a:t>sama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ATP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menjaga</a:t>
            </a:r>
            <a:r>
              <a:rPr lang="en-US" sz="1400" dirty="0"/>
              <a:t> </a:t>
            </a:r>
            <a:r>
              <a:rPr lang="en-US" sz="1400" b="1" dirty="0" err="1"/>
              <a:t>keselamatan</a:t>
            </a:r>
            <a:r>
              <a:rPr lang="en-US" sz="1400" dirty="0"/>
              <a:t> </a:t>
            </a:r>
            <a:r>
              <a:rPr lang="en-US" sz="1400" dirty="0" err="1"/>
              <a:t>dari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pengontrolan</a:t>
            </a:r>
            <a:r>
              <a:rPr lang="en-US" sz="1400" dirty="0"/>
              <a:t> </a:t>
            </a:r>
            <a:r>
              <a:rPr lang="en-US" sz="1400" dirty="0" err="1"/>
              <a:t>otomatis</a:t>
            </a:r>
            <a:r>
              <a:rPr lang="en-US" sz="1400" dirty="0"/>
              <a:t> ATO [11]</a:t>
            </a:r>
          </a:p>
        </p:txBody>
      </p:sp>
    </p:spTree>
    <p:extLst>
      <p:ext uri="{BB962C8B-B14F-4D97-AF65-F5344CB8AC3E}">
        <p14:creationId xmlns:p14="http://schemas.microsoft.com/office/powerpoint/2010/main" val="393874411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11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E4E235-5646-4722-B8C5-9E75FF3AF4BE}"/>
              </a:ext>
            </a:extLst>
          </p:cNvPr>
          <p:cNvGrpSpPr/>
          <p:nvPr/>
        </p:nvGrpSpPr>
        <p:grpSpPr>
          <a:xfrm>
            <a:off x="615437" y="1381678"/>
            <a:ext cx="11033580" cy="4824913"/>
            <a:chOff x="615437" y="1381678"/>
            <a:chExt cx="11033580" cy="48249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392902-80AF-441A-AD72-1F5E3EFB4D9D}"/>
                </a:ext>
              </a:extLst>
            </p:cNvPr>
            <p:cNvSpPr/>
            <p:nvPr/>
          </p:nvSpPr>
          <p:spPr>
            <a:xfrm>
              <a:off x="615437" y="3589851"/>
              <a:ext cx="7762672" cy="2616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954A2E-4627-43F5-B7B0-82309184F5D3}"/>
                </a:ext>
              </a:extLst>
            </p:cNvPr>
            <p:cNvSpPr/>
            <p:nvPr/>
          </p:nvSpPr>
          <p:spPr>
            <a:xfrm>
              <a:off x="3886345" y="1381678"/>
              <a:ext cx="7762672" cy="2616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1E9B010-94A8-437B-A62F-F30C250A0D37}"/>
                </a:ext>
              </a:extLst>
            </p:cNvPr>
            <p:cNvSpPr/>
            <p:nvPr/>
          </p:nvSpPr>
          <p:spPr>
            <a:xfrm>
              <a:off x="756325" y="1515676"/>
              <a:ext cx="10751787" cy="4534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PID </a:t>
            </a:r>
            <a:r>
              <a:rPr lang="en-US" sz="2400" b="1" i="1" dirty="0">
                <a:latin typeface="Century Gothic" panose="020B0502020202020204" pitchFamily="34" charset="0"/>
              </a:rPr>
              <a:t>PARTICLE SWARM OPTIMIZATION </a:t>
            </a:r>
            <a:r>
              <a:rPr lang="en-US" sz="2400" b="1" dirty="0">
                <a:latin typeface="Century Gothic" panose="020B0502020202020204" pitchFamily="34" charset="0"/>
              </a:rPr>
              <a:t>(PID PSO)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51A2F6-9B19-4C05-ACDE-05C1B2F3CF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05084" y="2385410"/>
            <a:ext cx="4191000" cy="1729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C6FE3B-EB26-4AD6-BE8B-B61248A7E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89" y="1746506"/>
            <a:ext cx="2353983" cy="17654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EDC194-3249-4A6C-9AA5-55FE88582F91}"/>
              </a:ext>
            </a:extLst>
          </p:cNvPr>
          <p:cNvSpPr txBox="1"/>
          <p:nvPr/>
        </p:nvSpPr>
        <p:spPr>
          <a:xfrm>
            <a:off x="2131448" y="4137221"/>
            <a:ext cx="2938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2.3 </a:t>
            </a:r>
            <a:r>
              <a:rPr lang="en-US" sz="1100" dirty="0"/>
              <a:t>Blok Diagram </a:t>
            </a:r>
            <a:r>
              <a:rPr lang="en-US" sz="1100" dirty="0" err="1"/>
              <a:t>Pengontrol</a:t>
            </a:r>
            <a:r>
              <a:rPr lang="en-US" sz="1100" dirty="0"/>
              <a:t> PID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61540-BCC4-401B-BEBD-95ADB95EAE25}"/>
              </a:ext>
            </a:extLst>
          </p:cNvPr>
          <p:cNvSpPr txBox="1"/>
          <p:nvPr/>
        </p:nvSpPr>
        <p:spPr>
          <a:xfrm>
            <a:off x="6537056" y="3538507"/>
            <a:ext cx="22890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2.4 </a:t>
            </a:r>
            <a:r>
              <a:rPr lang="en-US" sz="1100" dirty="0" err="1"/>
              <a:t>Ilustrasi</a:t>
            </a:r>
            <a:r>
              <a:rPr lang="en-US" sz="1100" dirty="0"/>
              <a:t> </a:t>
            </a:r>
            <a:r>
              <a:rPr lang="en-US" sz="1100" dirty="0" err="1"/>
              <a:t>Algoritma</a:t>
            </a:r>
            <a:r>
              <a:rPr lang="en-US" sz="1100" dirty="0"/>
              <a:t> PSO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77F2D4-61B4-43A5-BE94-7B3F29298790}"/>
              </a:ext>
            </a:extLst>
          </p:cNvPr>
          <p:cNvSpPr/>
          <p:nvPr/>
        </p:nvSpPr>
        <p:spPr>
          <a:xfrm>
            <a:off x="9055120" y="1893702"/>
            <a:ext cx="20015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ea typeface="Calibri" panose="020F0502020204030204" pitchFamily="34" charset="0"/>
              </a:rPr>
              <a:t>Algoritma</a:t>
            </a:r>
            <a:r>
              <a:rPr lang="en-US" sz="1400" dirty="0">
                <a:ea typeface="Calibri" panose="020F0502020204030204" pitchFamily="34" charset="0"/>
              </a:rPr>
              <a:t> PSO </a:t>
            </a:r>
            <a:r>
              <a:rPr lang="en-US" sz="1400" dirty="0" err="1">
                <a:ea typeface="Calibri" panose="020F0502020204030204" pitchFamily="34" charset="0"/>
              </a:rPr>
              <a:t>memanfaatkan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setiap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agen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dalam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sebuah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koloni</a:t>
            </a:r>
            <a:r>
              <a:rPr lang="en-US" sz="1400" dirty="0">
                <a:ea typeface="Calibri" panose="020F0502020204030204" pitchFamily="34" charset="0"/>
              </a:rPr>
              <a:t> (</a:t>
            </a:r>
            <a:r>
              <a:rPr lang="en-US" sz="1400" i="1" dirty="0">
                <a:ea typeface="Calibri" panose="020F0502020204030204" pitchFamily="34" charset="0"/>
              </a:rPr>
              <a:t>swarm</a:t>
            </a:r>
            <a:r>
              <a:rPr lang="en-US" sz="1400" dirty="0">
                <a:ea typeface="Calibri" panose="020F0502020204030204" pitchFamily="34" charset="0"/>
              </a:rPr>
              <a:t>) </a:t>
            </a:r>
            <a:r>
              <a:rPr lang="en-US" sz="1400" dirty="0" err="1">
                <a:ea typeface="Calibri" panose="020F0502020204030204" pitchFamily="34" charset="0"/>
              </a:rPr>
              <a:t>dalam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mencari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b="1" dirty="0" err="1">
                <a:ea typeface="Calibri" panose="020F0502020204030204" pitchFamily="34" charset="0"/>
              </a:rPr>
              <a:t>titik</a:t>
            </a:r>
            <a:r>
              <a:rPr lang="en-US" sz="1400" b="1" dirty="0">
                <a:ea typeface="Calibri" panose="020F0502020204030204" pitchFamily="34" charset="0"/>
              </a:rPr>
              <a:t> minimal </a:t>
            </a:r>
            <a:r>
              <a:rPr lang="en-US" sz="1400" dirty="0" err="1">
                <a:ea typeface="Calibri" panose="020F0502020204030204" pitchFamily="34" charset="0"/>
              </a:rPr>
              <a:t>dari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b="1" dirty="0" err="1">
                <a:ea typeface="Calibri" panose="020F0502020204030204" pitchFamily="34" charset="0"/>
              </a:rPr>
              <a:t>fungsi</a:t>
            </a:r>
            <a:r>
              <a:rPr lang="en-US" sz="1400" b="1" dirty="0">
                <a:ea typeface="Calibri" panose="020F0502020204030204" pitchFamily="34" charset="0"/>
              </a:rPr>
              <a:t> </a:t>
            </a:r>
            <a:r>
              <a:rPr lang="en-US" sz="1400" b="1" dirty="0" err="1">
                <a:ea typeface="Calibri" panose="020F0502020204030204" pitchFamily="34" charset="0"/>
              </a:rPr>
              <a:t>objektif</a:t>
            </a:r>
            <a:r>
              <a:rPr lang="en-US" sz="1400" b="1" dirty="0">
                <a:ea typeface="Calibri" panose="020F0502020204030204" pitchFamily="34" charset="0"/>
              </a:rPr>
              <a:t> </a:t>
            </a:r>
            <a:r>
              <a:rPr lang="en-US" sz="1400" dirty="0">
                <a:ea typeface="Calibri" panose="020F0502020204030204" pitchFamily="34" charset="0"/>
              </a:rPr>
              <a:t>yang </a:t>
            </a:r>
            <a:r>
              <a:rPr lang="en-US" sz="1400" dirty="0" err="1">
                <a:ea typeface="Calibri" panose="020F0502020204030204" pitchFamily="34" charset="0"/>
              </a:rPr>
              <a:t>telah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ditentukan</a:t>
            </a:r>
            <a:r>
              <a:rPr lang="en-US" sz="1400" dirty="0">
                <a:ea typeface="Calibri" panose="020F0502020204030204" pitchFamily="34" charset="0"/>
              </a:rPr>
              <a:t> [15]</a:t>
            </a:r>
            <a:endParaRPr lang="en-US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E9F66A-209B-4D3A-961E-77C358E6DA49}"/>
              </a:ext>
            </a:extLst>
          </p:cNvPr>
          <p:cNvSpPr/>
          <p:nvPr/>
        </p:nvSpPr>
        <p:spPr>
          <a:xfrm>
            <a:off x="1109136" y="4588703"/>
            <a:ext cx="484562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a typeface="Calibri" panose="020F0502020204030204" pitchFamily="34" charset="0"/>
              </a:rPr>
              <a:t>Parameter </a:t>
            </a:r>
            <a:r>
              <a:rPr lang="en-US" sz="1400" dirty="0" err="1">
                <a:ea typeface="Calibri" panose="020F0502020204030204" pitchFamily="34" charset="0"/>
              </a:rPr>
              <a:t>Kp</a:t>
            </a:r>
            <a:r>
              <a:rPr lang="en-US" sz="1400" dirty="0">
                <a:ea typeface="Calibri" panose="020F0502020204030204" pitchFamily="34" charset="0"/>
              </a:rPr>
              <a:t>, Ki, dan </a:t>
            </a:r>
            <a:r>
              <a:rPr lang="en-US" sz="1400" dirty="0" err="1">
                <a:ea typeface="Calibri" panose="020F0502020204030204" pitchFamily="34" charset="0"/>
              </a:rPr>
              <a:t>Kd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akan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b="1" dirty="0" err="1">
                <a:ea typeface="Calibri" panose="020F0502020204030204" pitchFamily="34" charset="0"/>
              </a:rPr>
              <a:t>mengendalikan</a:t>
            </a:r>
            <a:r>
              <a:rPr lang="en-US" sz="1400" b="1" dirty="0">
                <a:ea typeface="Calibri" panose="020F0502020204030204" pitchFamily="34" charset="0"/>
              </a:rPr>
              <a:t> </a:t>
            </a:r>
            <a:r>
              <a:rPr lang="en-US" sz="1400" b="1" dirty="0" err="1">
                <a:ea typeface="Calibri" panose="020F0502020204030204" pitchFamily="34" charset="0"/>
              </a:rPr>
              <a:t>sistem</a:t>
            </a:r>
            <a:r>
              <a:rPr lang="en-US" sz="1400" b="1" dirty="0">
                <a:ea typeface="Calibri" panose="020F0502020204030204" pitchFamily="34" charset="0"/>
              </a:rPr>
              <a:t> </a:t>
            </a:r>
            <a:r>
              <a:rPr lang="en-US" sz="1400" dirty="0">
                <a:ea typeface="Calibri" panose="020F0502020204030204" pitchFamily="34" charset="0"/>
              </a:rPr>
              <a:t>agar </a:t>
            </a:r>
            <a:r>
              <a:rPr lang="en-US" sz="1400" dirty="0" err="1">
                <a:ea typeface="Calibri" panose="020F0502020204030204" pitchFamily="34" charset="0"/>
              </a:rPr>
              <a:t>hasil</a:t>
            </a:r>
            <a:r>
              <a:rPr lang="en-US" sz="1400" dirty="0">
                <a:ea typeface="Calibri" panose="020F0502020204030204" pitchFamily="34" charset="0"/>
              </a:rPr>
              <a:t> PV (</a:t>
            </a:r>
            <a:r>
              <a:rPr lang="en-US" sz="1400" i="1" dirty="0">
                <a:ea typeface="Calibri" panose="020F0502020204030204" pitchFamily="34" charset="0"/>
              </a:rPr>
              <a:t>manipulated process value</a:t>
            </a:r>
            <a:r>
              <a:rPr lang="en-US" sz="1400" dirty="0">
                <a:ea typeface="Calibri" panose="020F0502020204030204" pitchFamily="34" charset="0"/>
              </a:rPr>
              <a:t>) </a:t>
            </a:r>
            <a:r>
              <a:rPr lang="en-US" sz="1400" dirty="0" err="1">
                <a:ea typeface="Calibri" panose="020F0502020204030204" pitchFamily="34" charset="0"/>
              </a:rPr>
              <a:t>tidak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jauh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berbeda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dengan</a:t>
            </a:r>
            <a:r>
              <a:rPr lang="en-US" sz="1400" dirty="0">
                <a:ea typeface="Calibri" panose="020F0502020204030204" pitchFamily="34" charset="0"/>
              </a:rPr>
              <a:t> </a:t>
            </a:r>
            <a:r>
              <a:rPr lang="en-US" sz="1400" dirty="0" err="1">
                <a:ea typeface="Calibri" panose="020F0502020204030204" pitchFamily="34" charset="0"/>
              </a:rPr>
              <a:t>nilai</a:t>
            </a:r>
            <a:r>
              <a:rPr lang="en-US" sz="1400" dirty="0">
                <a:ea typeface="Calibri" panose="020F0502020204030204" pitchFamily="34" charset="0"/>
              </a:rPr>
              <a:t> SP (</a:t>
            </a:r>
            <a:r>
              <a:rPr lang="en-US" sz="1400" i="1" dirty="0">
                <a:ea typeface="Calibri" panose="020F0502020204030204" pitchFamily="34" charset="0"/>
              </a:rPr>
              <a:t>set point</a:t>
            </a:r>
            <a:r>
              <a:rPr lang="en-US" sz="1400" dirty="0">
                <a:ea typeface="Calibri" panose="020F0502020204030204" pitchFamily="34" charset="0"/>
              </a:rPr>
              <a:t>)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7AC0DD-941F-4C43-8226-39CEDF881783}"/>
                  </a:ext>
                </a:extLst>
              </p:cNvPr>
              <p:cNvSpPr txBox="1"/>
              <p:nvPr/>
            </p:nvSpPr>
            <p:spPr>
              <a:xfrm>
                <a:off x="6290871" y="3916849"/>
                <a:ext cx="485913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ID" sz="11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+1)=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𝜔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)+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D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11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))+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ID" sz="11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D" sz="1100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𝑏𝑒𝑠𝑡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)−</m:t>
                        </m:r>
                        <m:sSub>
                          <m:sSubPr>
                            <m:ctrlPr>
                              <a:rPr lang="en-ID" sz="11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ID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D" sz="11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D" sz="1100" i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ID" sz="1100" dirty="0"/>
                  <a:t>         (2.1)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97AC0DD-941F-4C43-8226-39CEDF881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871" y="3916849"/>
                <a:ext cx="4859138" cy="261610"/>
              </a:xfrm>
              <a:prstGeom prst="rect">
                <a:avLst/>
              </a:prstGeom>
              <a:blipFill>
                <a:blip r:embed="rId6"/>
                <a:stretch>
                  <a:fillRect t="-95238" b="-157143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7109BF-6B82-453C-8224-4654EF385B45}"/>
                  </a:ext>
                </a:extLst>
              </p:cNvPr>
              <p:cNvSpPr txBox="1"/>
              <p:nvPr/>
            </p:nvSpPr>
            <p:spPr>
              <a:xfrm>
                <a:off x="6654331" y="4262588"/>
                <a:ext cx="475705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1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D" sz="11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ID" sz="11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D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ID" sz="11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D" sz="11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ID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D" sz="11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ID" sz="1100" i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100" b="0" i="0" smtClean="0">
                          <a:latin typeface="Cambria Math" panose="02040503050406030204" pitchFamily="18" charset="0"/>
                        </a:rPr>
                        <m:t>                         (2.2)</m:t>
                      </m:r>
                    </m:oMath>
                  </m:oMathPara>
                </a14:m>
                <a:endParaRPr lang="en-ID" sz="11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7109BF-6B82-453C-8224-4654EF385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331" y="4262588"/>
                <a:ext cx="4757057" cy="261610"/>
              </a:xfrm>
              <a:prstGeom prst="rect">
                <a:avLst/>
              </a:prstGeom>
              <a:blipFill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71B591-4AF7-4E6B-B713-892ADC678FAE}"/>
                  </a:ext>
                </a:extLst>
              </p:cNvPr>
              <p:cNvSpPr/>
              <p:nvPr/>
            </p:nvSpPr>
            <p:spPr>
              <a:xfrm>
                <a:off x="6359496" y="4493605"/>
                <a:ext cx="48456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libri" panose="020F0502020204030204" pitchFamily="34" charset="0"/>
                      </a:rPr>
                      <m:t>𝑉</m:t>
                    </m:r>
                  </m:oMath>
                </a14:m>
                <a:r>
                  <a:rPr lang="en-US" sz="1400" dirty="0">
                    <a:ea typeface="Calibri" panose="020F0502020204030204" pitchFamily="34" charset="0"/>
                  </a:rPr>
                  <a:t>: </a:t>
                </a:r>
                <a:r>
                  <a:rPr lang="en-US" sz="1400" dirty="0" err="1">
                    <a:ea typeface="Calibri" panose="020F0502020204030204" pitchFamily="34" charset="0"/>
                  </a:rPr>
                  <a:t>kecepatan</a:t>
                </a:r>
                <a:endParaRPr lang="en-US" sz="1400" dirty="0">
                  <a:ea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ID" sz="14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/>
                  <a:t>: </a:t>
                </a:r>
                <a:r>
                  <a:rPr lang="en-US" sz="1400" dirty="0" err="1"/>
                  <a:t>beban</a:t>
                </a:r>
                <a:r>
                  <a:rPr lang="en-US" sz="1400" dirty="0"/>
                  <a:t> inertia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 err="1"/>
                  <a:t>beban</a:t>
                </a:r>
                <a:r>
                  <a:rPr lang="en-US" sz="1400" dirty="0"/>
                  <a:t> self-adjustment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 err="1"/>
                  <a:t>beban</a:t>
                </a:r>
                <a:r>
                  <a:rPr lang="en-US" sz="1400" dirty="0"/>
                  <a:t> social-adjustment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r>
                  <a:rPr lang="en-US" sz="1400" dirty="0" err="1"/>
                  <a:t>variabel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acak</a:t>
                </a:r>
                <a:r>
                  <a:rPr lang="en-US" sz="1400" dirty="0"/>
                  <a:t> (0-1)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400" dirty="0"/>
                  <a:t>: </a:t>
                </a:r>
                <a:r>
                  <a:rPr lang="en-US" sz="1400" dirty="0" err="1"/>
                  <a:t>posisi</a:t>
                </a:r>
                <a:endParaRPr lang="en-US" sz="1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A71B591-4AF7-4E6B-B713-892ADC678F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9496" y="4493605"/>
                <a:ext cx="4845624" cy="1384995"/>
              </a:xfrm>
              <a:prstGeom prst="rect">
                <a:avLst/>
              </a:prstGeom>
              <a:blipFill>
                <a:blip r:embed="rId8"/>
                <a:stretch>
                  <a:fillRect l="-126" t="-881" b="-3965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0824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  <p:bldP spid="11" grpId="0"/>
      <p:bldP spid="6" grpId="0"/>
      <p:bldP spid="12" grpId="0"/>
      <p:bldP spid="1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DF3BB55-2116-4995-B288-37C19FB6FC47}"/>
              </a:ext>
            </a:extLst>
          </p:cNvPr>
          <p:cNvSpPr/>
          <p:nvPr/>
        </p:nvSpPr>
        <p:spPr>
          <a:xfrm>
            <a:off x="0" y="1669902"/>
            <a:ext cx="12192000" cy="2922417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LOGIKA </a:t>
            </a:r>
            <a:r>
              <a:rPr lang="en-US" sz="2400" b="1" i="1" dirty="0">
                <a:latin typeface="Century Gothic" panose="020B0502020202020204" pitchFamily="34" charset="0"/>
              </a:rPr>
              <a:t>FUZZY </a:t>
            </a:r>
            <a:r>
              <a:rPr lang="en-US" sz="2400" b="1" dirty="0">
                <a:latin typeface="Century Gothic" panose="020B0502020202020204" pitchFamily="34" charset="0"/>
              </a:rPr>
              <a:t>SUGENO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16604-9E75-4219-9CAF-D395A448C1EF}"/>
              </a:ext>
            </a:extLst>
          </p:cNvPr>
          <p:cNvSpPr txBox="1"/>
          <p:nvPr/>
        </p:nvSpPr>
        <p:spPr>
          <a:xfrm>
            <a:off x="1558839" y="4979709"/>
            <a:ext cx="335033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Proses </a:t>
            </a:r>
            <a:r>
              <a:rPr lang="en-US" sz="1400" dirty="0" err="1"/>
              <a:t>utama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i="1" dirty="0"/>
              <a:t>fuzzy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b="1" dirty="0" err="1"/>
              <a:t>fuzifikasi</a:t>
            </a:r>
            <a:r>
              <a:rPr lang="en-US" sz="1400" b="1" dirty="0"/>
              <a:t>, </a:t>
            </a:r>
            <a:r>
              <a:rPr lang="en-US" sz="1400" b="1" dirty="0" err="1"/>
              <a:t>interferensi</a:t>
            </a:r>
            <a:r>
              <a:rPr lang="en-US" sz="1400" b="1" dirty="0"/>
              <a:t> dan </a:t>
            </a:r>
            <a:r>
              <a:rPr lang="en-US" sz="1400" b="1" dirty="0" err="1"/>
              <a:t>defuzifikasi</a:t>
            </a:r>
            <a:r>
              <a:rPr lang="en-US" sz="1400" b="1" dirty="0"/>
              <a:t> </a:t>
            </a:r>
            <a:r>
              <a:rPr lang="en-US" sz="1400" dirty="0"/>
              <a:t>[20]</a:t>
            </a:r>
            <a:endParaRPr lang="en-US" sz="1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8959DD1-1D4F-439E-B809-2D7C1B8D9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81" y="1966033"/>
            <a:ext cx="4200145" cy="2132216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8C7B75C-34DA-4EB3-8763-F9D84C9C5921}"/>
              </a:ext>
            </a:extLst>
          </p:cNvPr>
          <p:cNvSpPr txBox="1"/>
          <p:nvPr/>
        </p:nvSpPr>
        <p:spPr>
          <a:xfrm>
            <a:off x="7420783" y="4979709"/>
            <a:ext cx="335033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Pada </a:t>
            </a:r>
            <a:r>
              <a:rPr lang="en-US" sz="1400" dirty="0" err="1"/>
              <a:t>metode</a:t>
            </a:r>
            <a:r>
              <a:rPr lang="en-US" sz="1400" dirty="0"/>
              <a:t> </a:t>
            </a:r>
            <a:r>
              <a:rPr lang="en-US" sz="1400" i="1" dirty="0"/>
              <a:t>fuzzy </a:t>
            </a:r>
            <a:r>
              <a:rPr lang="en-US" sz="1400" dirty="0" err="1"/>
              <a:t>sugeno</a:t>
            </a:r>
            <a:r>
              <a:rPr lang="en-US" sz="1400" dirty="0"/>
              <a:t>, </a:t>
            </a:r>
            <a:r>
              <a:rPr lang="en-US" sz="1400" b="1" dirty="0"/>
              <a:t>output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b="1" dirty="0" err="1"/>
              <a:t>persamaan</a:t>
            </a:r>
            <a:r>
              <a:rPr lang="en-US" sz="1400" b="1" dirty="0"/>
              <a:t> linier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b="1" dirty="0" err="1"/>
              <a:t>konstanta</a:t>
            </a:r>
            <a:r>
              <a:rPr lang="en-US" sz="1400" b="1" dirty="0"/>
              <a:t> </a:t>
            </a:r>
            <a:r>
              <a:rPr lang="en-US" sz="1400" dirty="0"/>
              <a:t>[21]</a:t>
            </a:r>
            <a:endParaRPr lang="en-US" sz="1400" b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7602BBC-FBB2-4BD5-B39B-541ADF3168BE}"/>
              </a:ext>
            </a:extLst>
          </p:cNvPr>
          <p:cNvGrpSpPr/>
          <p:nvPr/>
        </p:nvGrpSpPr>
        <p:grpSpPr>
          <a:xfrm>
            <a:off x="219455" y="2005915"/>
            <a:ext cx="6028305" cy="2092334"/>
            <a:chOff x="749807" y="2606040"/>
            <a:chExt cx="6028305" cy="209233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7814A6-22E8-4778-8874-6AEBF60DF5A8}"/>
                </a:ext>
              </a:extLst>
            </p:cNvPr>
            <p:cNvSpPr/>
            <p:nvPr/>
          </p:nvSpPr>
          <p:spPr>
            <a:xfrm>
              <a:off x="1828961" y="2944368"/>
              <a:ext cx="996535" cy="402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Fuzifikasi</a:t>
              </a:r>
              <a:endParaRPr lang="en-US" sz="12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22F0DB-FFCC-4535-B525-31AEA63B45E8}"/>
                </a:ext>
              </a:extLst>
            </p:cNvPr>
            <p:cNvSpPr/>
            <p:nvPr/>
          </p:nvSpPr>
          <p:spPr>
            <a:xfrm>
              <a:off x="3266093" y="3846576"/>
              <a:ext cx="996535" cy="402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Interferensi</a:t>
              </a:r>
              <a:endParaRPr lang="en-US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31387A-BFDF-4BD7-8327-9E970FCA82A2}"/>
                </a:ext>
              </a:extLst>
            </p:cNvPr>
            <p:cNvSpPr/>
            <p:nvPr/>
          </p:nvSpPr>
          <p:spPr>
            <a:xfrm>
              <a:off x="4703225" y="2944368"/>
              <a:ext cx="996535" cy="402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Defuzifikasi</a:t>
              </a:r>
              <a:endParaRPr lang="en-US" sz="12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96C7B8-E54F-4502-889C-EE3BD51F7155}"/>
                </a:ext>
              </a:extLst>
            </p:cNvPr>
            <p:cNvSpPr/>
            <p:nvPr/>
          </p:nvSpPr>
          <p:spPr>
            <a:xfrm>
              <a:off x="3266093" y="2944368"/>
              <a:ext cx="996535" cy="40233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Aturan</a:t>
              </a:r>
              <a:endParaRPr lang="en-US" sz="120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641770C-6F4E-4302-87D4-8FEED8BF4DD6}"/>
                </a:ext>
              </a:extLst>
            </p:cNvPr>
            <p:cNvCxnSpPr>
              <a:stCxn id="11" idx="2"/>
              <a:endCxn id="9" idx="0"/>
            </p:cNvCxnSpPr>
            <p:nvPr/>
          </p:nvCxnSpPr>
          <p:spPr>
            <a:xfrm>
              <a:off x="3764361" y="3346704"/>
              <a:ext cx="0" cy="4998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87567FE9-F57F-42B5-978F-AB25B8AF9196}"/>
                </a:ext>
              </a:extLst>
            </p:cNvPr>
            <p:cNvCxnSpPr>
              <a:stCxn id="3" idx="2"/>
              <a:endCxn id="9" idx="1"/>
            </p:cNvCxnSpPr>
            <p:nvPr/>
          </p:nvCxnSpPr>
          <p:spPr>
            <a:xfrm rot="16200000" flipH="1">
              <a:off x="2446141" y="3227792"/>
              <a:ext cx="701040" cy="93886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B46B9E-E23B-4910-A01E-9048B6EEDD06}"/>
                </a:ext>
              </a:extLst>
            </p:cNvPr>
            <p:cNvSpPr txBox="1"/>
            <p:nvPr/>
          </p:nvSpPr>
          <p:spPr>
            <a:xfrm>
              <a:off x="1664288" y="4142232"/>
              <a:ext cx="1325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Himpunan</a:t>
              </a:r>
              <a:r>
                <a:rPr lang="en-US" sz="1200" dirty="0"/>
                <a:t> </a:t>
              </a:r>
              <a:r>
                <a:rPr lang="en-US" sz="1200" dirty="0" err="1"/>
                <a:t>masukan</a:t>
              </a:r>
              <a:r>
                <a:rPr lang="en-US" sz="1200" dirty="0"/>
                <a:t> </a:t>
              </a:r>
              <a:r>
                <a:rPr lang="en-US" sz="1200" i="1" dirty="0"/>
                <a:t>fuzzy</a:t>
              </a:r>
              <a:endParaRPr lang="en-US" sz="1200" dirty="0"/>
            </a:p>
          </p:txBody>
        </p: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550D0B6A-1A93-428C-BA3F-8328494C1234}"/>
                </a:ext>
              </a:extLst>
            </p:cNvPr>
            <p:cNvCxnSpPr>
              <a:stCxn id="9" idx="3"/>
              <a:endCxn id="10" idx="2"/>
            </p:cNvCxnSpPr>
            <p:nvPr/>
          </p:nvCxnSpPr>
          <p:spPr>
            <a:xfrm flipV="1">
              <a:off x="4262628" y="3346704"/>
              <a:ext cx="938865" cy="7010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FEFEC78-B8D4-4EC8-A6D5-859A422A0B21}"/>
                </a:ext>
              </a:extLst>
            </p:cNvPr>
            <p:cNvSpPr txBox="1"/>
            <p:nvPr/>
          </p:nvSpPr>
          <p:spPr>
            <a:xfrm>
              <a:off x="4538553" y="4142231"/>
              <a:ext cx="1325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Himpunan</a:t>
              </a:r>
              <a:r>
                <a:rPr lang="en-US" sz="1200" dirty="0"/>
                <a:t> </a:t>
              </a:r>
              <a:r>
                <a:rPr lang="en-US" sz="1200" dirty="0" err="1"/>
                <a:t>keluaran</a:t>
              </a:r>
              <a:r>
                <a:rPr lang="en-US" sz="1200" dirty="0"/>
                <a:t> </a:t>
              </a:r>
              <a:r>
                <a:rPr lang="en-US" sz="1200" i="1" dirty="0"/>
                <a:t>fuzzy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9A02706-DCC6-42BB-B9B0-2F1165B47C3F}"/>
                </a:ext>
              </a:extLst>
            </p:cNvPr>
            <p:cNvSpPr txBox="1"/>
            <p:nvPr/>
          </p:nvSpPr>
          <p:spPr>
            <a:xfrm>
              <a:off x="6001593" y="2914701"/>
              <a:ext cx="776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Keluaran</a:t>
              </a:r>
              <a:endParaRPr lang="en-US" sz="1200" dirty="0"/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tegas</a:t>
              </a:r>
              <a:r>
                <a:rPr lang="en-US" sz="1200" dirty="0"/>
                <a:t>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D60805-C939-4F51-B02B-846E5F36B232}"/>
                </a:ext>
              </a:extLst>
            </p:cNvPr>
            <p:cNvSpPr txBox="1"/>
            <p:nvPr/>
          </p:nvSpPr>
          <p:spPr>
            <a:xfrm>
              <a:off x="749807" y="2914702"/>
              <a:ext cx="776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Masukan</a:t>
              </a:r>
              <a:endParaRPr lang="en-US" sz="1200" dirty="0"/>
            </a:p>
            <a:p>
              <a:pPr algn="ctr"/>
              <a:r>
                <a:rPr lang="en-US" sz="1200" dirty="0"/>
                <a:t>(</a:t>
              </a:r>
              <a:r>
                <a:rPr lang="en-US" sz="1200" dirty="0" err="1"/>
                <a:t>tegas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6C866A7-E6EE-4481-8CC4-66C0D4E796F3}"/>
                </a:ext>
              </a:extLst>
            </p:cNvPr>
            <p:cNvCxnSpPr>
              <a:cxnSpLocks/>
              <a:stCxn id="25" idx="3"/>
              <a:endCxn id="3" idx="1"/>
            </p:cNvCxnSpPr>
            <p:nvPr/>
          </p:nvCxnSpPr>
          <p:spPr>
            <a:xfrm>
              <a:off x="1526326" y="3145535"/>
              <a:ext cx="3026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1D4D6A-68EC-45A1-A458-981AB0A02C74}"/>
                </a:ext>
              </a:extLst>
            </p:cNvPr>
            <p:cNvCxnSpPr>
              <a:cxnSpLocks/>
              <a:stCxn id="10" idx="3"/>
              <a:endCxn id="24" idx="1"/>
            </p:cNvCxnSpPr>
            <p:nvPr/>
          </p:nvCxnSpPr>
          <p:spPr>
            <a:xfrm flipV="1">
              <a:off x="5699760" y="3145534"/>
              <a:ext cx="301833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2317F73-A4A3-465B-8536-3916BD7D00C1}"/>
                </a:ext>
              </a:extLst>
            </p:cNvPr>
            <p:cNvSpPr/>
            <p:nvPr/>
          </p:nvSpPr>
          <p:spPr>
            <a:xfrm>
              <a:off x="2990168" y="2761488"/>
              <a:ext cx="1548385" cy="1664208"/>
            </a:xfrm>
            <a:prstGeom prst="rect">
              <a:avLst/>
            </a:prstGeom>
            <a:noFill/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4AA0ED6-E345-47D7-90D2-B9C68BF28485}"/>
                </a:ext>
              </a:extLst>
            </p:cNvPr>
            <p:cNvSpPr/>
            <p:nvPr/>
          </p:nvSpPr>
          <p:spPr>
            <a:xfrm>
              <a:off x="1664288" y="2606040"/>
              <a:ext cx="4200145" cy="20923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4E7111B-C08D-4BDF-9E00-78A33C1FA777}"/>
              </a:ext>
            </a:extLst>
          </p:cNvPr>
          <p:cNvSpPr/>
          <p:nvPr/>
        </p:nvSpPr>
        <p:spPr>
          <a:xfrm>
            <a:off x="2425136" y="4125266"/>
            <a:ext cx="1617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2.5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C9FEE2-5E03-4DE9-A05D-8247706992B8}"/>
              </a:ext>
            </a:extLst>
          </p:cNvPr>
          <p:cNvSpPr/>
          <p:nvPr/>
        </p:nvSpPr>
        <p:spPr>
          <a:xfrm>
            <a:off x="7863084" y="4140886"/>
            <a:ext cx="246574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2.6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Proses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Sugeno</a:t>
            </a:r>
            <a:endParaRPr lang="en-US" sz="11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482535E-E1B4-44D2-B4DE-EE5D6D669731}"/>
              </a:ext>
            </a:extLst>
          </p:cNvPr>
          <p:cNvCxnSpPr/>
          <p:nvPr/>
        </p:nvCxnSpPr>
        <p:spPr>
          <a:xfrm>
            <a:off x="1674448" y="5618480"/>
            <a:ext cx="311912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24B626F-9B86-4ED2-BF83-AB1D91605635}"/>
              </a:ext>
            </a:extLst>
          </p:cNvPr>
          <p:cNvCxnSpPr/>
          <p:nvPr/>
        </p:nvCxnSpPr>
        <p:spPr>
          <a:xfrm>
            <a:off x="7536392" y="5618480"/>
            <a:ext cx="31191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0510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 animBg="1"/>
      <p:bldP spid="36" grpId="0"/>
      <p:bldP spid="39" grpId="0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D6058F-5899-4E53-A982-4E733F1FFB0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66000"/>
                </a:schemeClr>
              </a:gs>
              <a:gs pos="0">
                <a:schemeClr val="bg1">
                  <a:lumMod val="50000"/>
                </a:schemeClr>
              </a:gs>
            </a:gsLst>
            <a:lin ang="27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B79F0-A264-4593-935A-7F34FA65CA54}"/>
              </a:ext>
            </a:extLst>
          </p:cNvPr>
          <p:cNvSpPr/>
          <p:nvPr/>
        </p:nvSpPr>
        <p:spPr>
          <a:xfrm>
            <a:off x="-1" y="6238875"/>
            <a:ext cx="12192000" cy="645758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8968-6504-48AF-A486-00A6EE7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2042-9D60-4F23-B658-51F5DEB8FA91}"/>
              </a:ext>
            </a:extLst>
          </p:cNvPr>
          <p:cNvSpPr/>
          <p:nvPr/>
        </p:nvSpPr>
        <p:spPr>
          <a:xfrm>
            <a:off x="-2" y="4522434"/>
            <a:ext cx="12192000" cy="2362199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45A4-8797-461F-8591-5CD47D00F284}"/>
              </a:ext>
            </a:extLst>
          </p:cNvPr>
          <p:cNvSpPr txBox="1"/>
          <p:nvPr/>
        </p:nvSpPr>
        <p:spPr>
          <a:xfrm>
            <a:off x="0" y="50283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3. METODOLOGI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9120-0F57-419D-8F16-47A930F965CA}"/>
              </a:ext>
            </a:extLst>
          </p:cNvPr>
          <p:cNvSpPr txBox="1"/>
          <p:nvPr/>
        </p:nvSpPr>
        <p:spPr>
          <a:xfrm>
            <a:off x="-9525" y="5699990"/>
            <a:ext cx="11887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Skema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Deskripsi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Objek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Penelitian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Pemodelan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Sistem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Dinamika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Kereta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Perancangan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Profil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Kecepatan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Kereta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Perancangan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Kontrol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Kecepatan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Kereta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Perancangan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Simulasi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Pengontrol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 </a:t>
            </a:r>
            <a:endParaRPr lang="ko-KR" altLang="en-US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5000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15E993F5-DCF5-4815-9864-837C02B8CA77}"/>
              </a:ext>
            </a:extLst>
          </p:cNvPr>
          <p:cNvSpPr/>
          <p:nvPr/>
        </p:nvSpPr>
        <p:spPr>
          <a:xfrm rot="5400000" flipH="1" flipV="1">
            <a:off x="7380699" y="2032059"/>
            <a:ext cx="686165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B86FEDC1-7EBC-4DCD-A5C8-24AD201844B0}"/>
              </a:ext>
            </a:extLst>
          </p:cNvPr>
          <p:cNvSpPr/>
          <p:nvPr/>
        </p:nvSpPr>
        <p:spPr>
          <a:xfrm rot="5400000">
            <a:off x="-2048523" y="2048519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SKEMA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C10AE0-FEB3-49E3-BD53-FED18C6ADAE5}"/>
              </a:ext>
            </a:extLst>
          </p:cNvPr>
          <p:cNvSpPr/>
          <p:nvPr/>
        </p:nvSpPr>
        <p:spPr>
          <a:xfrm>
            <a:off x="3642574" y="6277302"/>
            <a:ext cx="38648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Diagram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Alir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Metodologi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907528-AA19-424B-9341-A61422DF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956" y="1119396"/>
            <a:ext cx="5993938" cy="523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45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D9B4401-9A41-4CB2-A51A-2300F8FA69E6}"/>
              </a:ext>
            </a:extLst>
          </p:cNvPr>
          <p:cNvSpPr/>
          <p:nvPr/>
        </p:nvSpPr>
        <p:spPr>
          <a:xfrm>
            <a:off x="6175325" y="1291618"/>
            <a:ext cx="5759499" cy="358213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</a:endParaRPr>
          </a:p>
        </p:txBody>
      </p:sp>
      <p:sp>
        <p:nvSpPr>
          <p:cNvPr id="26" name="Rounded Rectangle 17">
            <a:extLst>
              <a:ext uri="{FF2B5EF4-FFF2-40B4-BE49-F238E27FC236}">
                <a16:creationId xmlns:a16="http://schemas.microsoft.com/office/drawing/2014/main" id="{D0AB0D0D-EA35-4B76-96EB-8EA46B70815D}"/>
              </a:ext>
            </a:extLst>
          </p:cNvPr>
          <p:cNvSpPr/>
          <p:nvPr/>
        </p:nvSpPr>
        <p:spPr>
          <a:xfrm>
            <a:off x="6399129" y="1110629"/>
            <a:ext cx="3101601" cy="36197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4F7BC1-E647-4856-A8F2-65CDF312989E}"/>
              </a:ext>
            </a:extLst>
          </p:cNvPr>
          <p:cNvSpPr txBox="1"/>
          <p:nvPr/>
        </p:nvSpPr>
        <p:spPr>
          <a:xfrm>
            <a:off x="6423220" y="1117707"/>
            <a:ext cx="295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Spesifikasi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74CA9B-974C-4650-A278-1E3C3762D225}"/>
              </a:ext>
            </a:extLst>
          </p:cNvPr>
          <p:cNvSpPr/>
          <p:nvPr/>
        </p:nvSpPr>
        <p:spPr>
          <a:xfrm>
            <a:off x="0" y="-8139"/>
            <a:ext cx="5919217" cy="6866139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DESKRIPSI OBJEK PENELITIAN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287CA-B8B7-4399-B7E8-F5DEC72A32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3867" b="6533"/>
          <a:stretch/>
        </p:blipFill>
        <p:spPr>
          <a:xfrm>
            <a:off x="913497" y="1117707"/>
            <a:ext cx="4076700" cy="2400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DE9C2-443C-4434-AB7B-B4EBA8D77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97" y="3824283"/>
            <a:ext cx="4076700" cy="206502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8C45C3-033E-4B43-99C2-E91DBA205564}"/>
              </a:ext>
            </a:extLst>
          </p:cNvPr>
          <p:cNvSpPr/>
          <p:nvPr/>
        </p:nvSpPr>
        <p:spPr>
          <a:xfrm>
            <a:off x="1318119" y="4487223"/>
            <a:ext cx="822960" cy="128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9E40CF-A182-4B4F-8F00-334213FC4EF5}"/>
              </a:ext>
            </a:extLst>
          </p:cNvPr>
          <p:cNvSpPr txBox="1"/>
          <p:nvPr/>
        </p:nvSpPr>
        <p:spPr>
          <a:xfrm>
            <a:off x="683313" y="6188525"/>
            <a:ext cx="4605043" cy="523220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/>
              <a:t>Objek</a:t>
            </a:r>
            <a:r>
              <a:rPr lang="en-US" sz="1400" dirty="0"/>
              <a:t>	: APMS </a:t>
            </a:r>
            <a:r>
              <a:rPr lang="en-US" sz="1400" dirty="0" err="1"/>
              <a:t>Bandara</a:t>
            </a:r>
            <a:r>
              <a:rPr lang="en-US" sz="1400" dirty="0"/>
              <a:t> </a:t>
            </a:r>
            <a:r>
              <a:rPr lang="en-US" sz="1400" dirty="0" err="1"/>
              <a:t>Internasional</a:t>
            </a:r>
            <a:r>
              <a:rPr lang="en-US" sz="1400" dirty="0"/>
              <a:t> Soekarno-Hatta</a:t>
            </a:r>
          </a:p>
          <a:p>
            <a:r>
              <a:rPr lang="en-US" sz="1400" dirty="0" err="1"/>
              <a:t>Lokasi</a:t>
            </a:r>
            <a:r>
              <a:rPr lang="en-US" sz="1400" dirty="0"/>
              <a:t>	: Terminal 1 – Terminal </a:t>
            </a:r>
            <a:r>
              <a:rPr lang="en-US" sz="1400" i="1" dirty="0"/>
              <a:t>Integrated Building </a:t>
            </a:r>
            <a:r>
              <a:rPr lang="en-US" sz="1400" dirty="0"/>
              <a:t>(IB)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183FD76-232E-43D3-AB66-998451130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533994"/>
                  </p:ext>
                </p:extLst>
              </p:nvPr>
            </p:nvGraphicFramePr>
            <p:xfrm>
              <a:off x="6525297" y="1842411"/>
              <a:ext cx="5030470" cy="122999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43430">
                      <a:extLst>
                        <a:ext uri="{9D8B030D-6E8A-4147-A177-3AD203B41FA5}">
                          <a16:colId xmlns:a16="http://schemas.microsoft.com/office/drawing/2014/main" val="2056416981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842983518"/>
                        </a:ext>
                      </a:extLst>
                    </a:gridCol>
                    <a:gridCol w="1478280">
                      <a:extLst>
                        <a:ext uri="{9D8B030D-6E8A-4147-A177-3AD203B41FA5}">
                          <a16:colId xmlns:a16="http://schemas.microsoft.com/office/drawing/2014/main" val="3442336778"/>
                        </a:ext>
                      </a:extLst>
                    </a:gridCol>
                  </a:tblGrid>
                  <a:tr h="1820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Parameter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Nilai Nominal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Satuan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553522"/>
                      </a:ext>
                    </a:extLst>
                  </a:tr>
                  <a:tr h="18200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Massa beban kosong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)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ton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830002"/>
                      </a:ext>
                    </a:extLst>
                  </a:tr>
                  <a:tr h="18200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Koefisien gesekan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)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0,002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-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556471"/>
                      </a:ext>
                    </a:extLst>
                  </a:tr>
                  <a:tr h="18200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Konstanta gravitasi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oMath>
                          </a14:m>
                          <a:r>
                            <a:rPr lang="en-US" sz="1200">
                              <a:effectLst/>
                            </a:rPr>
                            <a:t>)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9,8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m/s</a:t>
                          </a:r>
                          <a:r>
                            <a:rPr lang="en-US" sz="1200" baseline="300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005315"/>
                      </a:ext>
                    </a:extLst>
                  </a:tr>
                  <a:tr h="18200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Koefisien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pegas</a:t>
                          </a:r>
                          <a:r>
                            <a:rPr lang="en-US" sz="1200" dirty="0"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r>
                                <a:rPr lang="en-US" sz="1200"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kN</a:t>
                          </a:r>
                          <a:r>
                            <a:rPr lang="en-US" sz="1200" dirty="0">
                              <a:effectLst/>
                            </a:rPr>
                            <a:t>/m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411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0183FD76-232E-43D3-AB66-998451130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8533994"/>
                  </p:ext>
                </p:extLst>
              </p:nvPr>
            </p:nvGraphicFramePr>
            <p:xfrm>
              <a:off x="6525297" y="1842411"/>
              <a:ext cx="5030470" cy="1229995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043430">
                      <a:extLst>
                        <a:ext uri="{9D8B030D-6E8A-4147-A177-3AD203B41FA5}">
                          <a16:colId xmlns:a16="http://schemas.microsoft.com/office/drawing/2014/main" val="2056416981"/>
                        </a:ext>
                      </a:extLst>
                    </a:gridCol>
                    <a:gridCol w="1508760">
                      <a:extLst>
                        <a:ext uri="{9D8B030D-6E8A-4147-A177-3AD203B41FA5}">
                          <a16:colId xmlns:a16="http://schemas.microsoft.com/office/drawing/2014/main" val="842983518"/>
                        </a:ext>
                      </a:extLst>
                    </a:gridCol>
                    <a:gridCol w="1478280">
                      <a:extLst>
                        <a:ext uri="{9D8B030D-6E8A-4147-A177-3AD203B41FA5}">
                          <a16:colId xmlns:a16="http://schemas.microsoft.com/office/drawing/2014/main" val="3442336778"/>
                        </a:ext>
                      </a:extLst>
                    </a:gridCol>
                  </a:tblGrid>
                  <a:tr h="245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Parameter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Nilai Nominal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Satuan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5553522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98" t="-105000" r="-146429" b="-34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34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ton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8830002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98" t="-200000" r="-146429" b="-2341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0,002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-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50556471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98" t="-307500" r="-146429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9,8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m/s</a:t>
                          </a:r>
                          <a:r>
                            <a:rPr lang="en-US" sz="1200" baseline="30000" dirty="0">
                              <a:effectLst/>
                            </a:rPr>
                            <a:t>2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18005315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98" t="-397561" r="-146429" b="-365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1000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kN</a:t>
                          </a:r>
                          <a:r>
                            <a:rPr lang="en-US" sz="1200" dirty="0">
                              <a:effectLst/>
                            </a:rPr>
                            <a:t>/m</a:t>
                          </a:r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411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3C3668-7696-4097-AAD2-52C5D61DA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723167"/>
                  </p:ext>
                </p:extLst>
              </p:nvPr>
            </p:nvGraphicFramePr>
            <p:xfrm>
              <a:off x="6532512" y="3331815"/>
              <a:ext cx="5045124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4274">
                      <a:extLst>
                        <a:ext uri="{9D8B030D-6E8A-4147-A177-3AD203B41FA5}">
                          <a16:colId xmlns:a16="http://schemas.microsoft.com/office/drawing/2014/main" val="2327225514"/>
                        </a:ext>
                      </a:extLst>
                    </a:gridCol>
                    <a:gridCol w="1476375">
                      <a:extLst>
                        <a:ext uri="{9D8B030D-6E8A-4147-A177-3AD203B41FA5}">
                          <a16:colId xmlns:a16="http://schemas.microsoft.com/office/drawing/2014/main" val="3373298156"/>
                        </a:ext>
                      </a:extLst>
                    </a:gridCol>
                    <a:gridCol w="1514475">
                      <a:extLst>
                        <a:ext uri="{9D8B030D-6E8A-4147-A177-3AD203B41FA5}">
                          <a16:colId xmlns:a16="http://schemas.microsoft.com/office/drawing/2014/main" val="573505390"/>
                        </a:ext>
                      </a:extLst>
                    </a:gridCol>
                  </a:tblGrid>
                  <a:tr h="20941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Parameter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Nilai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Satuan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0265419"/>
                      </a:ext>
                    </a:extLst>
                  </a:tr>
                  <a:tr h="2094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Jarak</a:t>
                          </a:r>
                          <a:r>
                            <a:rPr lang="en-US" sz="1200" dirty="0"/>
                            <a:t> T1-TIB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325 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meter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651656"/>
                      </a:ext>
                    </a:extLst>
                  </a:tr>
                  <a:tr h="2094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Waktu </a:t>
                          </a:r>
                          <a:r>
                            <a:rPr lang="en-US" sz="1200" dirty="0" err="1"/>
                            <a:t>tempuh</a:t>
                          </a:r>
                          <a:r>
                            <a:rPr lang="en-US" sz="1200" dirty="0"/>
                            <a:t> T1-TIB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80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detik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807305"/>
                      </a:ext>
                    </a:extLst>
                  </a:tr>
                  <a:tr h="2094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Kapasitas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dirty="0" err="1"/>
                            <a:t>maksimal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88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orang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247761"/>
                      </a:ext>
                    </a:extLst>
                  </a:tr>
                  <a:tr h="209414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Toleransi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dirty="0" err="1"/>
                            <a:t>pemberhentian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200" smtClean="0">
                                  <a:latin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en-US" sz="1200" dirty="0"/>
                            <a:t>10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cm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2907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5B3C3668-7696-4097-AAD2-52C5D61DA8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95723167"/>
                  </p:ext>
                </p:extLst>
              </p:nvPr>
            </p:nvGraphicFramePr>
            <p:xfrm>
              <a:off x="6532512" y="3331815"/>
              <a:ext cx="5045124" cy="1371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54274">
                      <a:extLst>
                        <a:ext uri="{9D8B030D-6E8A-4147-A177-3AD203B41FA5}">
                          <a16:colId xmlns:a16="http://schemas.microsoft.com/office/drawing/2014/main" val="2327225514"/>
                        </a:ext>
                      </a:extLst>
                    </a:gridCol>
                    <a:gridCol w="1476375">
                      <a:extLst>
                        <a:ext uri="{9D8B030D-6E8A-4147-A177-3AD203B41FA5}">
                          <a16:colId xmlns:a16="http://schemas.microsoft.com/office/drawing/2014/main" val="3373298156"/>
                        </a:ext>
                      </a:extLst>
                    </a:gridCol>
                    <a:gridCol w="1514475">
                      <a:extLst>
                        <a:ext uri="{9D8B030D-6E8A-4147-A177-3AD203B41FA5}">
                          <a16:colId xmlns:a16="http://schemas.microsoft.com/office/drawing/2014/main" val="57350539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Parameter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Nilai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Satuan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02654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Jarak</a:t>
                          </a:r>
                          <a:r>
                            <a:rPr lang="en-US" sz="1200" dirty="0"/>
                            <a:t> T1-TIB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325 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meter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665165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Waktu </a:t>
                          </a:r>
                          <a:r>
                            <a:rPr lang="en-US" sz="1200" dirty="0" err="1"/>
                            <a:t>tempuh</a:t>
                          </a:r>
                          <a:r>
                            <a:rPr lang="en-US" sz="1200" dirty="0"/>
                            <a:t> T1-TIB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80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detik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3180730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Kapasitas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dirty="0" err="1"/>
                            <a:t>maksimal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88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orang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02477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0000"/>
                            </a:lnSpc>
                          </a:pPr>
                          <a:r>
                            <a:rPr lang="en-US" sz="1200" dirty="0" err="1"/>
                            <a:t>Toleransi</a:t>
                          </a:r>
                          <a:r>
                            <a:rPr lang="en-US" sz="1200" dirty="0"/>
                            <a:t> </a:t>
                          </a:r>
                          <a:r>
                            <a:rPr lang="en-US" sz="1200" dirty="0" err="1"/>
                            <a:t>pemberhentian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40083" t="-404444" r="-103719" b="-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lang="en-US" sz="1200" dirty="0"/>
                            <a:t>cm</a:t>
                          </a:r>
                        </a:p>
                      </a:txBody>
                      <a:tcPr>
                        <a:solidFill>
                          <a:schemeClr val="bg2">
                            <a:lumMod val="90000"/>
                            <a:alpha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92907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9BB9E1F9-6B44-483E-ACCA-6719E164FAD7}"/>
              </a:ext>
            </a:extLst>
          </p:cNvPr>
          <p:cNvSpPr/>
          <p:nvPr/>
        </p:nvSpPr>
        <p:spPr>
          <a:xfrm>
            <a:off x="6175325" y="5172730"/>
            <a:ext cx="4514012" cy="155432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</a:endParaRPr>
          </a:p>
        </p:txBody>
      </p: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AEF20A85-6E37-4F6A-85F4-3C35F60ACC3A}"/>
              </a:ext>
            </a:extLst>
          </p:cNvPr>
          <p:cNvSpPr/>
          <p:nvPr/>
        </p:nvSpPr>
        <p:spPr>
          <a:xfrm>
            <a:off x="6423220" y="4991741"/>
            <a:ext cx="3101601" cy="36197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26262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850E28-F3AD-496B-87B8-97F5F78775F6}"/>
              </a:ext>
            </a:extLst>
          </p:cNvPr>
          <p:cNvSpPr txBox="1"/>
          <p:nvPr/>
        </p:nvSpPr>
        <p:spPr>
          <a:xfrm>
            <a:off x="6472254" y="5000846"/>
            <a:ext cx="2955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err="1">
                <a:solidFill>
                  <a:schemeClr val="bg1"/>
                </a:solidFill>
                <a:cs typeface="Arial" pitchFamily="34" charset="0"/>
              </a:rPr>
              <a:t>Asumsi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641CED-F13D-4777-9DC1-533EE49EDB1A}"/>
              </a:ext>
            </a:extLst>
          </p:cNvPr>
          <p:cNvSpPr txBox="1"/>
          <p:nvPr/>
        </p:nvSpPr>
        <p:spPr>
          <a:xfrm>
            <a:off x="6323839" y="5347888"/>
            <a:ext cx="41429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/>
              <a:t>Massa rata-rata </a:t>
            </a:r>
            <a:r>
              <a:rPr lang="en-US" sz="1400" dirty="0" err="1"/>
              <a:t>penumpang</a:t>
            </a:r>
            <a:r>
              <a:rPr lang="en-US" sz="1400" dirty="0"/>
              <a:t> (</a:t>
            </a:r>
            <a:r>
              <a:rPr lang="en-US" sz="1400" dirty="0" err="1"/>
              <a:t>termasuk</a:t>
            </a:r>
            <a:r>
              <a:rPr lang="en-US" sz="1400" dirty="0"/>
              <a:t> </a:t>
            </a:r>
            <a:r>
              <a:rPr lang="en-US" sz="1400" dirty="0" err="1"/>
              <a:t>barang</a:t>
            </a:r>
            <a:r>
              <a:rPr lang="en-US" sz="1400" dirty="0"/>
              <a:t> </a:t>
            </a:r>
            <a:r>
              <a:rPr lang="en-US" sz="1400" dirty="0" err="1"/>
              <a:t>bawaan</a:t>
            </a:r>
            <a:r>
              <a:rPr lang="en-US" sz="1400" dirty="0"/>
              <a:t>)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b="1" dirty="0"/>
              <a:t>60 kg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Kondisi</a:t>
            </a:r>
            <a:r>
              <a:rPr lang="en-US" sz="1400" dirty="0"/>
              <a:t> </a:t>
            </a:r>
            <a:r>
              <a:rPr lang="en-US" sz="1400" b="1" dirty="0" err="1"/>
              <a:t>jalur</a:t>
            </a:r>
            <a:r>
              <a:rPr lang="en-US" sz="1400" b="1" dirty="0"/>
              <a:t> rata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memperhitungkan</a:t>
            </a:r>
            <a:r>
              <a:rPr lang="en-US" sz="1400" dirty="0"/>
              <a:t> </a:t>
            </a:r>
            <a:r>
              <a:rPr lang="en-US" sz="1400" dirty="0" err="1"/>
              <a:t>gradien</a:t>
            </a:r>
            <a:r>
              <a:rPr lang="en-US" sz="1400" dirty="0"/>
              <a:t> </a:t>
            </a:r>
            <a:r>
              <a:rPr lang="en-US" sz="1400" dirty="0" err="1"/>
              <a:t>ketinggian</a:t>
            </a:r>
            <a:r>
              <a:rPr lang="en-US" sz="1400" dirty="0"/>
              <a:t> </a:t>
            </a:r>
            <a:r>
              <a:rPr lang="en-US" sz="1400" dirty="0" err="1"/>
              <a:t>jalur</a:t>
            </a:r>
            <a:r>
              <a:rPr lang="en-US" sz="1400" dirty="0"/>
              <a:t> dan </a:t>
            </a:r>
            <a:r>
              <a:rPr lang="en-US" sz="1400" dirty="0" err="1"/>
              <a:t>sudut</a:t>
            </a:r>
            <a:r>
              <a:rPr lang="en-US" sz="1400" dirty="0"/>
              <a:t> </a:t>
            </a:r>
            <a:r>
              <a:rPr lang="en-US" sz="1400" dirty="0" err="1"/>
              <a:t>tikungan</a:t>
            </a:r>
            <a:r>
              <a:rPr lang="en-US" sz="1400" dirty="0"/>
              <a:t> </a:t>
            </a:r>
            <a:r>
              <a:rPr lang="en-US" sz="1400" dirty="0" err="1"/>
              <a:t>jalur</a:t>
            </a:r>
            <a:endParaRPr lang="en-US" sz="1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b="1" dirty="0"/>
              <a:t>5 </a:t>
            </a:r>
            <a:r>
              <a:rPr lang="en-US" sz="1400" b="1" dirty="0" err="1"/>
              <a:t>variasi</a:t>
            </a:r>
            <a:r>
              <a:rPr lang="en-US" sz="1400" b="1" dirty="0"/>
              <a:t> </a:t>
            </a:r>
            <a:r>
              <a:rPr lang="en-US" sz="1400" b="1" dirty="0" err="1"/>
              <a:t>jumlah</a:t>
            </a:r>
            <a:r>
              <a:rPr lang="en-US" sz="1400" b="1" dirty="0"/>
              <a:t> </a:t>
            </a:r>
            <a:r>
              <a:rPr lang="en-US" sz="1400" b="1" dirty="0" err="1"/>
              <a:t>penumpang</a:t>
            </a:r>
            <a:r>
              <a:rPr lang="en-US" sz="1400" b="1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simulasi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228BE0-56D0-4CC2-9DE3-1308D74E08A5}"/>
              </a:ext>
            </a:extLst>
          </p:cNvPr>
          <p:cNvSpPr/>
          <p:nvPr/>
        </p:nvSpPr>
        <p:spPr>
          <a:xfrm>
            <a:off x="6704497" y="1590596"/>
            <a:ext cx="4701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3.1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Data Parameter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0E1FCD-A274-462F-BC92-210DAE8D26EE}"/>
              </a:ext>
            </a:extLst>
          </p:cNvPr>
          <p:cNvSpPr/>
          <p:nvPr/>
        </p:nvSpPr>
        <p:spPr>
          <a:xfrm>
            <a:off x="6704497" y="3091090"/>
            <a:ext cx="47011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3.2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Kondisi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Operasional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D917BC-079C-487D-90EF-539099A4B179}"/>
              </a:ext>
            </a:extLst>
          </p:cNvPr>
          <p:cNvSpPr/>
          <p:nvPr/>
        </p:nvSpPr>
        <p:spPr>
          <a:xfrm>
            <a:off x="1027179" y="3481729"/>
            <a:ext cx="38648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3.2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APMS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Bandara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Soetta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9FA511C-3DC6-4067-828E-5834F89C49DD}"/>
              </a:ext>
            </a:extLst>
          </p:cNvPr>
          <p:cNvSpPr/>
          <p:nvPr/>
        </p:nvSpPr>
        <p:spPr>
          <a:xfrm>
            <a:off x="985409" y="5808155"/>
            <a:ext cx="38648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3.3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Jalur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APMS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Bandara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Soetta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42DB2E3-A165-430E-A8CE-D3769AAAA55B}"/>
              </a:ext>
            </a:extLst>
          </p:cNvPr>
          <p:cNvSpPr/>
          <p:nvPr/>
        </p:nvSpPr>
        <p:spPr>
          <a:xfrm>
            <a:off x="1221898" y="2218121"/>
            <a:ext cx="1349852" cy="6489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905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/>
      <p:bldP spid="14" grpId="0" animBg="1"/>
      <p:bldP spid="9" grpId="0" animBg="1"/>
      <p:bldP spid="10" grpId="0" animBg="1"/>
      <p:bldP spid="30" grpId="0" animBg="1"/>
      <p:bldP spid="31" grpId="0" animBg="1"/>
      <p:bldP spid="32" grpId="0"/>
      <p:bldP spid="35" grpId="0"/>
      <p:bldP spid="21" grpId="0"/>
      <p:bldP spid="22" grpId="0"/>
      <p:bldP spid="27" grpId="0"/>
      <p:bldP spid="28" grpId="0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PEMODELAN SISTEM DINAMIKA KERETA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76BFE7-9D1A-454B-9A07-A11571B6EF88}"/>
              </a:ext>
            </a:extLst>
          </p:cNvPr>
          <p:cNvSpPr txBox="1"/>
          <p:nvPr/>
        </p:nvSpPr>
        <p:spPr>
          <a:xfrm>
            <a:off x="268604" y="1004592"/>
            <a:ext cx="24140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Analisis</a:t>
            </a:r>
            <a:r>
              <a:rPr lang="en-US" sz="1600" b="1" dirty="0"/>
              <a:t> </a:t>
            </a:r>
            <a:r>
              <a:rPr lang="en-US" sz="1600" b="1" dirty="0" err="1"/>
              <a:t>Hukum</a:t>
            </a:r>
            <a:r>
              <a:rPr lang="en-US" sz="1600" b="1" dirty="0"/>
              <a:t> II Newton</a:t>
            </a:r>
            <a:endParaRPr lang="en-US" sz="1600" b="1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FEEB07-FB9D-40D8-A2D5-12C9D56A2B82}"/>
              </a:ext>
            </a:extLst>
          </p:cNvPr>
          <p:cNvSpPr txBox="1"/>
          <p:nvPr/>
        </p:nvSpPr>
        <p:spPr>
          <a:xfrm>
            <a:off x="188205" y="1549931"/>
            <a:ext cx="453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b="1" dirty="0" err="1"/>
              <a:t>persamaan</a:t>
            </a:r>
            <a:r>
              <a:rPr lang="en-US" sz="1400" b="1" dirty="0"/>
              <a:t> </a:t>
            </a:r>
            <a:r>
              <a:rPr lang="en-US" sz="1400" b="1" dirty="0" err="1"/>
              <a:t>gerak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dirty="0"/>
              <a:t>: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CDD818C-1560-4BAA-936E-35B2E13A55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8211" y="1857708"/>
            <a:ext cx="4539233" cy="10268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5E5A92DC-4A01-44E6-B583-ED1A954C4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677350"/>
                  </p:ext>
                </p:extLst>
              </p:nvPr>
            </p:nvGraphicFramePr>
            <p:xfrm>
              <a:off x="9594784" y="1583659"/>
              <a:ext cx="253856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8340">
                      <a:extLst>
                        <a:ext uri="{9D8B030D-6E8A-4147-A177-3AD203B41FA5}">
                          <a16:colId xmlns:a16="http://schemas.microsoft.com/office/drawing/2014/main" val="1038779491"/>
                        </a:ext>
                      </a:extLst>
                    </a:gridCol>
                    <a:gridCol w="235097">
                      <a:extLst>
                        <a:ext uri="{9D8B030D-6E8A-4147-A177-3AD203B41FA5}">
                          <a16:colId xmlns:a16="http://schemas.microsoft.com/office/drawing/2014/main" val="1462770468"/>
                        </a:ext>
                      </a:extLst>
                    </a:gridCol>
                    <a:gridCol w="1865132">
                      <a:extLst>
                        <a:ext uri="{9D8B030D-6E8A-4147-A177-3AD203B41FA5}">
                          <a16:colId xmlns:a16="http://schemas.microsoft.com/office/drawing/2014/main" val="975234363"/>
                        </a:ext>
                      </a:extLst>
                    </a:gridCol>
                  </a:tblGrid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traksi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322532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pengereman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2379532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Resistensi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2704643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Kecepatan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4327990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Kemiringan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lintasan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2229431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Radius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kurva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lintasan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66042063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Massa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6884941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i="1" dirty="0">
                              <a:latin typeface="+mn-lt"/>
                            </a:rPr>
                            <a:t>t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Waktu </a:t>
                          </a:r>
                          <a:r>
                            <a:rPr lang="en-US" sz="1100" dirty="0" err="1">
                              <a:latin typeface="+mn-lt"/>
                            </a:rPr>
                            <a:t>tempuh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16601696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1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100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i="1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hambatan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gerbong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547737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1100" i="1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Koefisien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gesek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51340822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100" i="1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Konstanta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gravitasi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118777"/>
                      </a:ext>
                    </a:extLst>
                  </a:tr>
                  <a:tr h="2326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i="1" dirty="0">
                              <a:latin typeface="+mn-lt"/>
                            </a:rPr>
                            <a:t>B,C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Koefisien</a:t>
                          </a:r>
                          <a:r>
                            <a:rPr lang="en-US" sz="1100" dirty="0">
                              <a:latin typeface="+mn-lt"/>
                            </a:rPr>
                            <a:t> Davis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19207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44">
                <a:extLst>
                  <a:ext uri="{FF2B5EF4-FFF2-40B4-BE49-F238E27FC236}">
                    <a16:creationId xmlns:a16="http://schemas.microsoft.com/office/drawing/2014/main" id="{5E5A92DC-4A01-44E6-B583-ED1A954C44C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0677350"/>
                  </p:ext>
                </p:extLst>
              </p:nvPr>
            </p:nvGraphicFramePr>
            <p:xfrm>
              <a:off x="9594784" y="1583659"/>
              <a:ext cx="2538569" cy="3108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38340">
                      <a:extLst>
                        <a:ext uri="{9D8B030D-6E8A-4147-A177-3AD203B41FA5}">
                          <a16:colId xmlns:a16="http://schemas.microsoft.com/office/drawing/2014/main" val="1038779491"/>
                        </a:ext>
                      </a:extLst>
                    </a:gridCol>
                    <a:gridCol w="235097">
                      <a:extLst>
                        <a:ext uri="{9D8B030D-6E8A-4147-A177-3AD203B41FA5}">
                          <a16:colId xmlns:a16="http://schemas.microsoft.com/office/drawing/2014/main" val="1462770468"/>
                        </a:ext>
                      </a:extLst>
                    </a:gridCol>
                    <a:gridCol w="1865132">
                      <a:extLst>
                        <a:ext uri="{9D8B030D-6E8A-4147-A177-3AD203B41FA5}">
                          <a16:colId xmlns:a16="http://schemas.microsoft.com/office/drawing/2014/main" val="975234363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480556" b="-1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traksi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732253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2381" r="-480556" b="-10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pengereman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237953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7674" r="-480556" b="-90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Resistensi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27046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4762" r="-480556" b="-82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Kecepatan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0432799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5349" r="-480556" b="-7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Kemiringan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lintasan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5222943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95349" r="-480556" b="-6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Radius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kurva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lintasan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6604206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09524" r="-480556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Massa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kereta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688494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i="1" dirty="0">
                              <a:latin typeface="+mn-lt"/>
                            </a:rPr>
                            <a:t>t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Waktu </a:t>
                          </a:r>
                          <a:r>
                            <a:rPr lang="en-US" sz="1100" dirty="0" err="1">
                              <a:latin typeface="+mn-lt"/>
                            </a:rPr>
                            <a:t>tempuh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1660169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11905" r="-480556" b="-3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Gaya </a:t>
                          </a:r>
                          <a:r>
                            <a:rPr lang="en-US" sz="1100" dirty="0" err="1">
                              <a:latin typeface="+mn-lt"/>
                            </a:rPr>
                            <a:t>hambatan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gerbong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654773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890698" r="-480556" b="-2116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Koefisien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gesek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5134082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14286" r="-480556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Konstanta</a:t>
                          </a:r>
                          <a:r>
                            <a:rPr lang="en-US" sz="1100" dirty="0">
                              <a:latin typeface="+mn-lt"/>
                            </a:rPr>
                            <a:t> </a:t>
                          </a:r>
                          <a:r>
                            <a:rPr lang="en-US" sz="1100" dirty="0" err="1">
                              <a:latin typeface="+mn-lt"/>
                            </a:rPr>
                            <a:t>gravitasi</a:t>
                          </a:r>
                          <a:endParaRPr lang="en-US" sz="1100" dirty="0">
                            <a:latin typeface="+mn-lt"/>
                          </a:endParaRP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611877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100" i="1" dirty="0">
                              <a:latin typeface="+mn-lt"/>
                            </a:rPr>
                            <a:t>B,C</a:t>
                          </a:r>
                        </a:p>
                      </a:txBody>
                      <a:tcPr anchor="ctr">
                        <a:lnL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+mn-lt"/>
                            </a:rPr>
                            <a:t>=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+mn-lt"/>
                            </a:rPr>
                            <a:t>Koefisien</a:t>
                          </a:r>
                          <a:r>
                            <a:rPr lang="en-US" sz="1100" dirty="0">
                              <a:latin typeface="+mn-lt"/>
                            </a:rPr>
                            <a:t> Davis 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19207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9FEFDAB4-7CDC-4183-B0BB-3DC404E12042}"/>
              </a:ext>
            </a:extLst>
          </p:cNvPr>
          <p:cNvSpPr txBox="1"/>
          <p:nvPr/>
        </p:nvSpPr>
        <p:spPr>
          <a:xfrm>
            <a:off x="4741199" y="1555179"/>
            <a:ext cx="4450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b="1" i="1" dirty="0"/>
              <a:t>free body diagram</a:t>
            </a:r>
            <a:r>
              <a:rPr lang="en-US" sz="1400" dirty="0"/>
              <a:t>: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49D0D3C-C9D7-49CD-970E-B9A17DA3BA4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82168" y="1862956"/>
            <a:ext cx="3263349" cy="851631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1CDF7E02-EBAF-4C13-9EF4-53632D7883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031580"/>
                  </p:ext>
                </p:extLst>
              </p:nvPr>
            </p:nvGraphicFramePr>
            <p:xfrm>
              <a:off x="5416405" y="3319005"/>
              <a:ext cx="2905506" cy="69443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2366609086"/>
                        </a:ext>
                      </a:extLst>
                    </a:gridCol>
                    <a:gridCol w="2313178">
                      <a:extLst>
                        <a:ext uri="{9D8B030D-6E8A-4147-A177-3AD203B41FA5}">
                          <a16:colId xmlns:a16="http://schemas.microsoft.com/office/drawing/2014/main" val="1000744374"/>
                        </a:ext>
                      </a:extLst>
                    </a:gridCol>
                    <a:gridCol w="429768">
                      <a:extLst>
                        <a:ext uri="{9D8B030D-6E8A-4147-A177-3AD203B41FA5}">
                          <a16:colId xmlns:a16="http://schemas.microsoft.com/office/drawing/2014/main" val="63947413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𝑓𝑟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(3.3) </a:t>
                          </a:r>
                          <a:endParaRPr lang="en-US" sz="11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105131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𝑓𝑟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𝑑𝑣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(3.4)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323537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Table 48">
                <a:extLst>
                  <a:ext uri="{FF2B5EF4-FFF2-40B4-BE49-F238E27FC236}">
                    <a16:creationId xmlns:a16="http://schemas.microsoft.com/office/drawing/2014/main" id="{1CDF7E02-EBAF-4C13-9EF4-53632D7883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5031580"/>
                  </p:ext>
                </p:extLst>
              </p:nvPr>
            </p:nvGraphicFramePr>
            <p:xfrm>
              <a:off x="5416405" y="3319005"/>
              <a:ext cx="2905506" cy="694436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2366609086"/>
                        </a:ext>
                      </a:extLst>
                    </a:gridCol>
                    <a:gridCol w="2313178">
                      <a:extLst>
                        <a:ext uri="{9D8B030D-6E8A-4147-A177-3AD203B41FA5}">
                          <a16:colId xmlns:a16="http://schemas.microsoft.com/office/drawing/2014/main" val="1000744374"/>
                        </a:ext>
                      </a:extLst>
                    </a:gridCol>
                    <a:gridCol w="429768">
                      <a:extLst>
                        <a:ext uri="{9D8B030D-6E8A-4147-A177-3AD203B41FA5}">
                          <a16:colId xmlns:a16="http://schemas.microsoft.com/office/drawing/2014/main" val="639474137"/>
                        </a:ext>
                      </a:extLst>
                    </a:gridCol>
                  </a:tblGrid>
                  <a:tr h="347218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105" t="-3448" r="-18684" b="-1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(3.3) </a:t>
                          </a:r>
                          <a:endParaRPr lang="en-US" sz="1100" b="1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1051317"/>
                      </a:ext>
                    </a:extLst>
                  </a:tr>
                  <a:tr h="347218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105" t="-105263" r="-18684" b="-1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(3.4)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323537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EEF1AC7-5CDC-47D2-98A5-2311813EB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6815466"/>
                  </p:ext>
                </p:extLst>
              </p:nvPr>
            </p:nvGraphicFramePr>
            <p:xfrm>
              <a:off x="936488" y="3454335"/>
              <a:ext cx="3042666" cy="8763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562837709"/>
                        </a:ext>
                      </a:extLst>
                    </a:gridCol>
                    <a:gridCol w="2422906">
                      <a:extLst>
                        <a:ext uri="{9D8B030D-6E8A-4147-A177-3AD203B41FA5}">
                          <a16:colId xmlns:a16="http://schemas.microsoft.com/office/drawing/2014/main" val="262811194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822107727"/>
                        </a:ext>
                      </a:extLst>
                    </a:gridCol>
                  </a:tblGrid>
                  <a:tr h="438150">
                    <a:tc rowSpan="2"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4518844"/>
                      </a:ext>
                    </a:extLst>
                  </a:tr>
                  <a:tr h="4381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)=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𝑑𝑣</m:t>
                                    </m:r>
                                  </m:num>
                                  <m:den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261834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EEEF1AC7-5CDC-47D2-98A5-2311813EB0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6815466"/>
                  </p:ext>
                </p:extLst>
              </p:nvPr>
            </p:nvGraphicFramePr>
            <p:xfrm>
              <a:off x="936488" y="3454335"/>
              <a:ext cx="3042666" cy="87630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562837709"/>
                        </a:ext>
                      </a:extLst>
                    </a:gridCol>
                    <a:gridCol w="2422906">
                      <a:extLst>
                        <a:ext uri="{9D8B030D-6E8A-4147-A177-3AD203B41FA5}">
                          <a16:colId xmlns:a16="http://schemas.microsoft.com/office/drawing/2014/main" val="2628111940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3822107727"/>
                        </a:ext>
                      </a:extLst>
                    </a:gridCol>
                  </a:tblGrid>
                  <a:tr h="438150">
                    <a:tc rowSpan="2"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784" r="-18844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4518844"/>
                      </a:ext>
                    </a:extLst>
                  </a:tr>
                  <a:tr h="438150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6784" t="-101389" r="-18844" b="-13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261834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E8AA0F9F-903D-4DF2-B973-1E8E117524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2704620"/>
                  </p:ext>
                </p:extLst>
              </p:nvPr>
            </p:nvGraphicFramePr>
            <p:xfrm>
              <a:off x="905699" y="5317252"/>
              <a:ext cx="113982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4955">
                      <a:extLst>
                        <a:ext uri="{9D8B030D-6E8A-4147-A177-3AD203B41FA5}">
                          <a16:colId xmlns:a16="http://schemas.microsoft.com/office/drawing/2014/main" val="3461557005"/>
                        </a:ext>
                      </a:extLst>
                    </a:gridCol>
                    <a:gridCol w="223520">
                      <a:extLst>
                        <a:ext uri="{9D8B030D-6E8A-4147-A177-3AD203B41FA5}">
                          <a16:colId xmlns:a16="http://schemas.microsoft.com/office/drawing/2014/main" val="444322282"/>
                        </a:ext>
                      </a:extLst>
                    </a:gridCol>
                    <a:gridCol w="641350">
                      <a:extLst>
                        <a:ext uri="{9D8B030D-6E8A-4147-A177-3AD203B41FA5}">
                          <a16:colId xmlns:a16="http://schemas.microsoft.com/office/drawing/2014/main" val="226929607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2559344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6065263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514692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58079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 54">
                <a:extLst>
                  <a:ext uri="{FF2B5EF4-FFF2-40B4-BE49-F238E27FC236}">
                    <a16:creationId xmlns:a16="http://schemas.microsoft.com/office/drawing/2014/main" id="{E8AA0F9F-903D-4DF2-B973-1E8E1175246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2704620"/>
                  </p:ext>
                </p:extLst>
              </p:nvPr>
            </p:nvGraphicFramePr>
            <p:xfrm>
              <a:off x="905699" y="5317252"/>
              <a:ext cx="1139825" cy="7315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74955">
                      <a:extLst>
                        <a:ext uri="{9D8B030D-6E8A-4147-A177-3AD203B41FA5}">
                          <a16:colId xmlns:a16="http://schemas.microsoft.com/office/drawing/2014/main" val="3461557005"/>
                        </a:ext>
                      </a:extLst>
                    </a:gridCol>
                    <a:gridCol w="223520">
                      <a:extLst>
                        <a:ext uri="{9D8B030D-6E8A-4147-A177-3AD203B41FA5}">
                          <a16:colId xmlns:a16="http://schemas.microsoft.com/office/drawing/2014/main" val="444322282"/>
                        </a:ext>
                      </a:extLst>
                    </a:gridCol>
                    <a:gridCol w="641350">
                      <a:extLst>
                        <a:ext uri="{9D8B030D-6E8A-4147-A177-3AD203B41FA5}">
                          <a16:colId xmlns:a16="http://schemas.microsoft.com/office/drawing/2014/main" val="2269296072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6667" r="-317778" b="-3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7358" t="-26667" b="-35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559344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22581" r="-317778" b="-24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7358" t="-122581" b="-2419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65263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30000" r="-317778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7358" t="-230000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146922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330000" r="-317778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77358" t="-330000" b="-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8079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24BB003A-85E1-47C1-A0FB-9A3B358B7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8880520"/>
                  </p:ext>
                </p:extLst>
              </p:nvPr>
            </p:nvGraphicFramePr>
            <p:xfrm>
              <a:off x="2920027" y="5366508"/>
              <a:ext cx="6351946" cy="7076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2867">
                      <a:extLst>
                        <a:ext uri="{9D8B030D-6E8A-4147-A177-3AD203B41FA5}">
                          <a16:colId xmlns:a16="http://schemas.microsoft.com/office/drawing/2014/main" val="729974530"/>
                        </a:ext>
                      </a:extLst>
                    </a:gridCol>
                    <a:gridCol w="5681175">
                      <a:extLst>
                        <a:ext uri="{9D8B030D-6E8A-4147-A177-3AD203B41FA5}">
                          <a16:colId xmlns:a16="http://schemas.microsoft.com/office/drawing/2014/main" val="2363386603"/>
                        </a:ext>
                      </a:extLst>
                    </a:gridCol>
                    <a:gridCol w="447904">
                      <a:extLst>
                        <a:ext uri="{9D8B030D-6E8A-4147-A177-3AD203B41FA5}">
                          <a16:colId xmlns:a16="http://schemas.microsoft.com/office/drawing/2014/main" val="283675019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/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𝑘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𝜇</m:t>
                                                            </m:r>
                                                            <m:r>
                                                              <a:rPr lang="en-US" sz="1200" smtClean="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𝑔𝐵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1200" smtClean="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𝐶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𝑘</m:t>
                                                                  </m:r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/</m:t>
                                                                  </m:r>
                                                                  <m:sSub>
                                                                    <m:sSubPr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sSubPr>
                                                                    <m:e>
                                                                      <m:r>
                                                                        <a:rPr lang="en-US" sz="1200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𝑚</m:t>
                                                                      </m:r>
                                                                    </m:e>
                                                                    <m:sub>
                                                                      <m:r>
                                                                        <a:rPr lang="en-US" sz="1200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1</m:t>
                                                                      </m:r>
                                                                    </m:sub>
                                                                  </m:sSub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m>
                                                                    <m:mPr>
                                                                      <m:mcs>
                                                                        <m:mc>
                                                                          <m:mcPr>
                                                                            <m:count m:val="1"/>
                                                                            <m:mcJc m:val="center"/>
                                                                          </m:mcPr>
                                                                        </m:mc>
                                                                      </m:mcs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mP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0</m:t>
                                                                        </m:r>
                                                                      </m:e>
                                                                    </m:m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𝑘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/</m:t>
                                                                        </m:r>
                                                                        <m:sSub>
                                                                          <m:sSubPr>
                                                                            <m:ctrlPr>
                                                                              <a:rPr lang="en-US" sz="1200" i="1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</m:ctrlPr>
                                                                          </m:sSubPr>
                                                                          <m:e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𝑚</m:t>
                                                                            </m:r>
                                                                          </m:e>
                                                                          <m:sub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2</m:t>
                                                                            </m:r>
                                                                          </m:sub>
                                                                        </m:sSub>
                                                                      </m:e>
                                                                    </m:mr>
                                                                  </m:m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m>
                                                                    <m:mPr>
                                                                      <m:mcs>
                                                                        <m:mc>
                                                                          <m:mcPr>
                                                                            <m:count m:val="1"/>
                                                                            <m:mcJc m:val="center"/>
                                                                          </m:mcPr>
                                                                        </m:mc>
                                                                      </m:mcs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mP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1</m:t>
                                                                        </m:r>
                                                                      </m:e>
                                                                    </m:m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𝜇</m:t>
                                                                        </m:r>
                                                                        <m:r>
                                                                          <a:rPr lang="en-US" sz="1200" smtClean="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𝑔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𝑔𝐵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 smtClean="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𝑔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𝐶</m:t>
                                                                        </m:r>
                                                                        <m:sSub>
                                                                          <m:sSubPr>
                                                                            <m:ctrlPr>
                                                                              <a:rPr lang="en-US" sz="1200" i="1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</m:ctrlPr>
                                                                          </m:sSubPr>
                                                                          <m:e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𝑥</m:t>
                                                                            </m:r>
                                                                          </m:e>
                                                                          <m:sub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4</m:t>
                                                                            </m:r>
                                                                          </m:sub>
                                                                        </m:sSub>
                                                                      </m:e>
                                                                    </m:mr>
                                                                  </m:m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3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2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1/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(3.6)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371492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 56">
                <a:extLst>
                  <a:ext uri="{FF2B5EF4-FFF2-40B4-BE49-F238E27FC236}">
                    <a16:creationId xmlns:a16="http://schemas.microsoft.com/office/drawing/2014/main" id="{24BB003A-85E1-47C1-A0FB-9A3B358B7B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28880520"/>
                  </p:ext>
                </p:extLst>
              </p:nvPr>
            </p:nvGraphicFramePr>
            <p:xfrm>
              <a:off x="2920027" y="5366508"/>
              <a:ext cx="6351946" cy="7076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2867">
                      <a:extLst>
                        <a:ext uri="{9D8B030D-6E8A-4147-A177-3AD203B41FA5}">
                          <a16:colId xmlns:a16="http://schemas.microsoft.com/office/drawing/2014/main" val="729974530"/>
                        </a:ext>
                      </a:extLst>
                    </a:gridCol>
                    <a:gridCol w="5681175">
                      <a:extLst>
                        <a:ext uri="{9D8B030D-6E8A-4147-A177-3AD203B41FA5}">
                          <a16:colId xmlns:a16="http://schemas.microsoft.com/office/drawing/2014/main" val="2363386603"/>
                        </a:ext>
                      </a:extLst>
                    </a:gridCol>
                    <a:gridCol w="447904">
                      <a:extLst>
                        <a:ext uri="{9D8B030D-6E8A-4147-A177-3AD203B41FA5}">
                          <a16:colId xmlns:a16="http://schemas.microsoft.com/office/drawing/2014/main" val="2836750193"/>
                        </a:ext>
                      </a:extLst>
                    </a:gridCol>
                  </a:tblGrid>
                  <a:tr h="70764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4185" t="-855" r="-8155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(3.6)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0371492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D674F8FE-9B3C-4CC9-A395-8C4419FE044A}"/>
              </a:ext>
            </a:extLst>
          </p:cNvPr>
          <p:cNvSpPr/>
          <p:nvPr/>
        </p:nvSpPr>
        <p:spPr>
          <a:xfrm>
            <a:off x="570789" y="2774206"/>
            <a:ext cx="386485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3.4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Diagram Gaya pada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Pergerakan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APMS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A2BEB18-6C5D-49D2-A8B5-49926825F244}"/>
              </a:ext>
            </a:extLst>
          </p:cNvPr>
          <p:cNvSpPr/>
          <p:nvPr/>
        </p:nvSpPr>
        <p:spPr>
          <a:xfrm>
            <a:off x="5534496" y="2721278"/>
            <a:ext cx="296747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3.5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Free Body Diagram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Dinamika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C571D8-C626-4817-94DF-55C4AD69831A}"/>
              </a:ext>
            </a:extLst>
          </p:cNvPr>
          <p:cNvSpPr txBox="1"/>
          <p:nvPr/>
        </p:nvSpPr>
        <p:spPr>
          <a:xfrm>
            <a:off x="750587" y="4892629"/>
            <a:ext cx="2660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Variabel</a:t>
            </a:r>
            <a:r>
              <a:rPr lang="en-US" sz="1400" b="1" dirty="0"/>
              <a:t> </a:t>
            </a:r>
            <a:r>
              <a:rPr lang="en-US" sz="1400" b="1" dirty="0" err="1"/>
              <a:t>keadaan</a:t>
            </a:r>
            <a:r>
              <a:rPr lang="en-US" sz="1400" dirty="0"/>
              <a:t>: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AF844C8-9BD8-4DA5-B2C5-4A58079BE6F6}"/>
              </a:ext>
            </a:extLst>
          </p:cNvPr>
          <p:cNvSpPr txBox="1"/>
          <p:nvPr/>
        </p:nvSpPr>
        <p:spPr>
          <a:xfrm>
            <a:off x="2804793" y="4920078"/>
            <a:ext cx="3251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Persamaan</a:t>
            </a:r>
            <a:r>
              <a:rPr lang="en-US" sz="1400" b="1" dirty="0"/>
              <a:t> </a:t>
            </a:r>
            <a:r>
              <a:rPr lang="en-US" sz="1400" b="1" dirty="0" err="1"/>
              <a:t>ruang</a:t>
            </a:r>
            <a:r>
              <a:rPr lang="en-US" sz="1400" b="1" dirty="0"/>
              <a:t> </a:t>
            </a:r>
            <a:r>
              <a:rPr lang="en-US" sz="1400" b="1" dirty="0" err="1"/>
              <a:t>keadaan</a:t>
            </a:r>
            <a:r>
              <a:rPr lang="en-US" sz="1400" dirty="0"/>
              <a:t>:</a:t>
            </a:r>
            <a:endParaRPr lang="en-US" sz="14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A89D22DD-994C-41CF-9E37-6C250D9A9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930089"/>
                  </p:ext>
                </p:extLst>
              </p:nvPr>
            </p:nvGraphicFramePr>
            <p:xfrm>
              <a:off x="5386690" y="4427461"/>
              <a:ext cx="3115285" cy="206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5401">
                      <a:extLst>
                        <a:ext uri="{9D8B030D-6E8A-4147-A177-3AD203B41FA5}">
                          <a16:colId xmlns:a16="http://schemas.microsoft.com/office/drawing/2014/main" val="2166777072"/>
                        </a:ext>
                      </a:extLst>
                    </a:gridCol>
                    <a:gridCol w="2456435">
                      <a:extLst>
                        <a:ext uri="{9D8B030D-6E8A-4147-A177-3AD203B41FA5}">
                          <a16:colId xmlns:a16="http://schemas.microsoft.com/office/drawing/2014/main" val="4123123040"/>
                        </a:ext>
                      </a:extLst>
                    </a:gridCol>
                    <a:gridCol w="483449">
                      <a:extLst>
                        <a:ext uri="{9D8B030D-6E8A-4147-A177-3AD203B41FA5}">
                          <a16:colId xmlns:a16="http://schemas.microsoft.com/office/drawing/2014/main" val="42098025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d>
                                  <m:d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sSubSup>
                                      <m:sSubSup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(3.5)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352329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 62">
                <a:extLst>
                  <a:ext uri="{FF2B5EF4-FFF2-40B4-BE49-F238E27FC236}">
                    <a16:creationId xmlns:a16="http://schemas.microsoft.com/office/drawing/2014/main" id="{A89D22DD-994C-41CF-9E37-6C250D9A98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9930089"/>
                  </p:ext>
                </p:extLst>
              </p:nvPr>
            </p:nvGraphicFramePr>
            <p:xfrm>
              <a:off x="5386690" y="4427461"/>
              <a:ext cx="3115285" cy="20643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5401">
                      <a:extLst>
                        <a:ext uri="{9D8B030D-6E8A-4147-A177-3AD203B41FA5}">
                          <a16:colId xmlns:a16="http://schemas.microsoft.com/office/drawing/2014/main" val="2166777072"/>
                        </a:ext>
                      </a:extLst>
                    </a:gridCol>
                    <a:gridCol w="2456435">
                      <a:extLst>
                        <a:ext uri="{9D8B030D-6E8A-4147-A177-3AD203B41FA5}">
                          <a16:colId xmlns:a16="http://schemas.microsoft.com/office/drawing/2014/main" val="4123123040"/>
                        </a:ext>
                      </a:extLst>
                    </a:gridCol>
                    <a:gridCol w="483449">
                      <a:extLst>
                        <a:ext uri="{9D8B030D-6E8A-4147-A177-3AD203B41FA5}">
                          <a16:colId xmlns:a16="http://schemas.microsoft.com/office/drawing/2014/main" val="4209802592"/>
                        </a:ext>
                      </a:extLst>
                    </a:gridCol>
                  </a:tblGrid>
                  <a:tr h="206439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7178" t="-14286" r="-19554" b="-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(3.5)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3523292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896C76C0-CCBA-4EEC-9044-EE50D72AA9A2}"/>
              </a:ext>
            </a:extLst>
          </p:cNvPr>
          <p:cNvSpPr txBox="1"/>
          <p:nvPr/>
        </p:nvSpPr>
        <p:spPr>
          <a:xfrm>
            <a:off x="5008392" y="4055637"/>
            <a:ext cx="4319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/>
              <a:t>fr</a:t>
            </a:r>
            <a:r>
              <a:rPr lang="en-US" sz="1400" i="1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i="1" dirty="0"/>
              <a:t>mechanical resistance</a:t>
            </a:r>
            <a:r>
              <a:rPr lang="en-US" sz="1400" dirty="0"/>
              <a:t> dan </a:t>
            </a:r>
            <a:r>
              <a:rPr lang="en-US" sz="1400" i="1" dirty="0"/>
              <a:t>aerodynamics drag</a:t>
            </a:r>
            <a:r>
              <a:rPr lang="en-US" sz="1400" dirty="0"/>
              <a:t>:</a:t>
            </a:r>
            <a:endParaRPr lang="en-US" sz="1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A2B914-7D98-4EA0-94D3-89C5D113470A}"/>
              </a:ext>
            </a:extLst>
          </p:cNvPr>
          <p:cNvSpPr txBox="1"/>
          <p:nvPr/>
        </p:nvSpPr>
        <p:spPr>
          <a:xfrm>
            <a:off x="5008603" y="6252227"/>
            <a:ext cx="2002789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Nonlinear State-Space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44B13D-E660-4862-8F55-BFFAF5E6CFB9}"/>
              </a:ext>
            </a:extLst>
          </p:cNvPr>
          <p:cNvSpPr txBox="1"/>
          <p:nvPr/>
        </p:nvSpPr>
        <p:spPr>
          <a:xfrm>
            <a:off x="228212" y="3117506"/>
            <a:ext cx="453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persamaan</a:t>
            </a:r>
            <a:r>
              <a:rPr lang="en-US" sz="1400" dirty="0"/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9E2A3-CCFF-469A-8640-48639E89635B}"/>
              </a:ext>
            </a:extLst>
          </p:cNvPr>
          <p:cNvSpPr txBox="1"/>
          <p:nvPr/>
        </p:nvSpPr>
        <p:spPr>
          <a:xfrm>
            <a:off x="4745599" y="2984251"/>
            <a:ext cx="4539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persamaan</a:t>
            </a:r>
            <a:r>
              <a:rPr lang="en-US" sz="1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557906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2" grpId="0" animBg="1"/>
      <p:bldP spid="43" grpId="0"/>
      <p:bldP spid="47" grpId="0"/>
      <p:bldP spid="58" grpId="0"/>
      <p:bldP spid="59" grpId="0"/>
      <p:bldP spid="60" grpId="0"/>
      <p:bldP spid="61" grpId="0"/>
      <p:bldP spid="64" grpId="0"/>
      <p:bldP spid="32" grpId="0" animBg="1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PEMODELAN SISTEM DINAMIKA KERETA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DB063-514B-4531-ACC3-E6CE471B7C70}"/>
              </a:ext>
            </a:extLst>
          </p:cNvPr>
          <p:cNvSpPr txBox="1"/>
          <p:nvPr/>
        </p:nvSpPr>
        <p:spPr>
          <a:xfrm>
            <a:off x="268604" y="1004592"/>
            <a:ext cx="21637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i="1" dirty="0"/>
              <a:t>Feedback 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AC7F6-B082-4FA0-8CE3-A2E58FEC795A}"/>
                  </a:ext>
                </a:extLst>
              </p:cNvPr>
              <p:cNvSpPr txBox="1"/>
              <p:nvPr/>
            </p:nvSpPr>
            <p:spPr>
              <a:xfrm>
                <a:off x="220695" y="1530276"/>
                <a:ext cx="5413247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Teknik yang </a:t>
                </a:r>
                <a:r>
                  <a:rPr lang="en-US" sz="1400" dirty="0" err="1"/>
                  <a:t>digunakan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b="1" i="1" dirty="0"/>
                  <a:t>input-state linearization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Kereta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dimodelkan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secara</a:t>
                </a:r>
                <a:r>
                  <a:rPr lang="en-US" sz="1400" dirty="0"/>
                  <a:t> </a:t>
                </a:r>
                <a:r>
                  <a:rPr lang="en-US" sz="1400" b="1" dirty="0"/>
                  <a:t>ideal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Variabel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dianggap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memiliki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ketidakpastian</a:t>
                </a:r>
                <a:r>
                  <a:rPr lang="en-US" sz="1400" b="1" dirty="0"/>
                  <a:t> yang </a:t>
                </a:r>
                <a:r>
                  <a:rPr lang="en-US" sz="1400" b="1" dirty="0" err="1"/>
                  <a:t>dibatasi</a:t>
                </a:r>
                <a:endParaRPr lang="en-US" sz="1400" b="1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Variabel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400" dirty="0"/>
                  <a:t> </a:t>
                </a:r>
                <a:r>
                  <a:rPr lang="en-US" sz="1400" dirty="0" err="1"/>
                  <a:t>memiliki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yang </a:t>
                </a:r>
                <a:r>
                  <a:rPr lang="en-US" sz="1400" b="1" dirty="0" err="1"/>
                  <a:t>mendekati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nilai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variabel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BAC7F6-B082-4FA0-8CE3-A2E58FEC7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95" y="1530276"/>
                <a:ext cx="5413247" cy="1169551"/>
              </a:xfrm>
              <a:prstGeom prst="rect">
                <a:avLst/>
              </a:prstGeom>
              <a:blipFill>
                <a:blip r:embed="rId3"/>
                <a:stretch>
                  <a:fillRect l="-113" t="-1042" r="-338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FE4633B3-6012-48BA-912C-6952264D986E}"/>
              </a:ext>
            </a:extLst>
          </p:cNvPr>
          <p:cNvSpPr txBox="1"/>
          <p:nvPr/>
        </p:nvSpPr>
        <p:spPr>
          <a:xfrm>
            <a:off x="488081" y="3157986"/>
            <a:ext cx="507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umum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persamaan</a:t>
            </a:r>
            <a:r>
              <a:rPr lang="en-US" sz="1400" dirty="0"/>
              <a:t> </a:t>
            </a:r>
            <a:r>
              <a:rPr lang="en-US" sz="1400" dirty="0" err="1"/>
              <a:t>nonlinier</a:t>
            </a:r>
            <a:r>
              <a:rPr lang="en-US" sz="1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209973E-9FC6-4662-AC20-E711556CA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875031"/>
                  </p:ext>
                </p:extLst>
              </p:nvPr>
            </p:nvGraphicFramePr>
            <p:xfrm>
              <a:off x="749737" y="3506694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]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( 3.7)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209973E-9FC6-4662-AC20-E711556CAC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7875031"/>
                  </p:ext>
                </p:extLst>
              </p:nvPr>
            </p:nvGraphicFramePr>
            <p:xfrm>
              <a:off x="749737" y="3506694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546" t="-22581" r="-37698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( 3.7)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BC3A7DA5-1C01-451B-B337-BB81E5877971}"/>
              </a:ext>
            </a:extLst>
          </p:cNvPr>
          <p:cNvSpPr txBox="1"/>
          <p:nvPr/>
        </p:nvSpPr>
        <p:spPr>
          <a:xfrm>
            <a:off x="6096000" y="4691626"/>
            <a:ext cx="484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b="1" dirty="0" err="1"/>
              <a:t>persamaan</a:t>
            </a:r>
            <a:r>
              <a:rPr lang="en-US" sz="1400" b="1" dirty="0"/>
              <a:t> </a:t>
            </a:r>
            <a:r>
              <a:rPr lang="en-US" sz="1400" b="1" dirty="0" err="1"/>
              <a:t>ruang</a:t>
            </a:r>
            <a:r>
              <a:rPr lang="en-US" sz="1400" b="1" dirty="0"/>
              <a:t> </a:t>
            </a:r>
            <a:r>
              <a:rPr lang="en-US" sz="1400" b="1" dirty="0" err="1"/>
              <a:t>keadaan</a:t>
            </a:r>
            <a:r>
              <a:rPr lang="en-US" sz="1400" b="1" dirty="0"/>
              <a:t> </a:t>
            </a:r>
            <a:r>
              <a:rPr lang="en-US" sz="1400" dirty="0"/>
              <a:t>(3.6) </a:t>
            </a:r>
            <a:r>
              <a:rPr lang="en-US" sz="1400" dirty="0" err="1"/>
              <a:t>menjadi</a:t>
            </a:r>
            <a:r>
              <a:rPr lang="en-US" sz="1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CC4241-B28F-4B46-A5BE-2C6935E745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2143548"/>
                  </p:ext>
                </p:extLst>
              </p:nvPr>
            </p:nvGraphicFramePr>
            <p:xfrm>
              <a:off x="6258934" y="5125060"/>
              <a:ext cx="5133975" cy="7076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3688191700"/>
                        </a:ext>
                      </a:extLst>
                    </a:gridCol>
                    <a:gridCol w="4431665">
                      <a:extLst>
                        <a:ext uri="{9D8B030D-6E8A-4147-A177-3AD203B41FA5}">
                          <a16:colId xmlns:a16="http://schemas.microsoft.com/office/drawing/2014/main" val="3289639936"/>
                        </a:ext>
                      </a:extLst>
                    </a:gridCol>
                    <a:gridCol w="539750">
                      <a:extLst>
                        <a:ext uri="{9D8B030D-6E8A-4147-A177-3AD203B41FA5}">
                          <a16:colId xmlns:a16="http://schemas.microsoft.com/office/drawing/2014/main" val="201027522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3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  <m:m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4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acc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/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𝑘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/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𝑚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en-US" sz="1200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𝜇</m:t>
                                                            </m:r>
                                                            <m:r>
                                                              <a:rPr lang="en-US" sz="1200" smtClean="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𝑔𝐵</m:t>
                                                            </m:r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2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𝑘</m:t>
                                                                  </m:r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/</m:t>
                                                                  </m:r>
                                                                  <m:sSub>
                                                                    <m:sSubPr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sSubPr>
                                                                    <m:e>
                                                                      <m:r>
                                                                        <a:rPr lang="en-US" sz="1200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𝑚</m:t>
                                                                      </m:r>
                                                                    </m:e>
                                                                    <m:sub>
                                                                      <m:r>
                                                                        <a:rPr lang="en-US" sz="1200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  <m:t>1</m:t>
                                                                      </m:r>
                                                                    </m:sub>
                                                                  </m:sSub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m>
                                                                    <m:mPr>
                                                                      <m:mcs>
                                                                        <m:mc>
                                                                          <m:mcPr>
                                                                            <m:count m:val="1"/>
                                                                            <m:mcJc m:val="center"/>
                                                                          </m:mcPr>
                                                                        </m:mc>
                                                                      </m:mcs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mP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0</m:t>
                                                                        </m:r>
                                                                      </m:e>
                                                                    </m:m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𝑘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/</m:t>
                                                                        </m:r>
                                                                        <m:sSub>
                                                                          <m:sSubPr>
                                                                            <m:ctrlPr>
                                                                              <a:rPr lang="en-US" sz="1200" i="1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</m:ctrlPr>
                                                                          </m:sSubPr>
                                                                          <m:e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𝑚</m:t>
                                                                            </m:r>
                                                                          </m:e>
                                                                          <m:sub>
                                                                            <m:r>
                                                                              <a:rPr lang="en-US" sz="1200">
                                                                                <a:effectLst/>
                                                                                <a:latin typeface="Cambria Math" panose="02040503050406030204" pitchFamily="18" charset="0"/>
                                                                              </a:rPr>
                                                                              <m:t>2</m:t>
                                                                            </m:r>
                                                                          </m:sub>
                                                                        </m:sSub>
                                                                      </m:e>
                                                                    </m:mr>
                                                                  </m:m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  <m:e>
                                                      <m:m>
                                                        <m:mPr>
                                                          <m:mcs>
                                                            <m:mc>
                                                              <m:mcPr>
                                                                <m:count m:val="1"/>
                                                                <m:mcJc m:val="center"/>
                                                              </m:mcPr>
                                                            </m:mc>
                                                          </m:mcs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mPr>
                                                        <m:m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0</m:t>
                                                            </m:r>
                                                          </m:e>
                                                        </m:mr>
                                                        <m:mr>
                                                          <m:e>
                                                            <m:m>
                                                              <m:mPr>
                                                                <m:mcs>
                                                                  <m:mc>
                                                                    <m:mcPr>
                                                                      <m:count m:val="1"/>
                                                                      <m:mcJc m:val="center"/>
                                                                    </m:mcPr>
                                                                  </m:mc>
                                                                </m:mcs>
                                                                <m:ctrlPr>
                                                                  <a:rPr lang="en-US" sz="1200" i="1"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mPr>
                                                              <m:mr>
                                                                <m:e>
                                                                  <m:r>
                                                                    <a:rPr lang="en-US" sz="1200"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0</m:t>
                                                                  </m:r>
                                                                </m:e>
                                                              </m:mr>
                                                              <m:mr>
                                                                <m:e>
                                                                  <m:m>
                                                                    <m:mPr>
                                                                      <m:mcs>
                                                                        <m:mc>
                                                                          <m:mcPr>
                                                                            <m:count m:val="1"/>
                                                                            <m:mcJc m:val="center"/>
                                                                          </m:mcPr>
                                                                        </m:mc>
                                                                      </m:mcs>
                                                                      <m:ctrlPr>
                                                                        <a:rPr lang="en-US" sz="1200" i="1">
                                                                          <a:effectLst/>
                                                                          <a:latin typeface="Cambria Math" panose="02040503050406030204" pitchFamily="18" charset="0"/>
                                                                        </a:rPr>
                                                                      </m:ctrlPr>
                                                                    </m:mP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1</m:t>
                                                                        </m:r>
                                                                      </m:e>
                                                                    </m:mr>
                                                                    <m:mr>
                                                                      <m:e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𝜇</m:t>
                                                                        </m:r>
                                                                        <m:r>
                                                                          <a:rPr lang="en-US" sz="1200" smtClean="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𝑔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−</m:t>
                                                                        </m:r>
                                                                        <m:r>
                                                                          <a:rPr lang="en-US" sz="1200">
                                                                            <a:effectLst/>
                                                                            <a:latin typeface="Cambria Math" panose="02040503050406030204" pitchFamily="18" charset="0"/>
                                                                          </a:rPr>
                                                                          <m:t>𝑔𝐵</m:t>
                                                                        </m:r>
                                                                      </m:e>
                                                                    </m:mr>
                                                                  </m:m>
                                                                </m:e>
                                                              </m:mr>
                                                            </m:m>
                                                          </m:e>
                                                        </m:mr>
                                                      </m:m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2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2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3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200" i="1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1200"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4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2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12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en-US" sz="1200"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d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(3.14)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547111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86CC4241-B28F-4B46-A5BE-2C6935E745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2143548"/>
                  </p:ext>
                </p:extLst>
              </p:nvPr>
            </p:nvGraphicFramePr>
            <p:xfrm>
              <a:off x="6258934" y="5125060"/>
              <a:ext cx="5133975" cy="70764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3688191700"/>
                        </a:ext>
                      </a:extLst>
                    </a:gridCol>
                    <a:gridCol w="4431665">
                      <a:extLst>
                        <a:ext uri="{9D8B030D-6E8A-4147-A177-3AD203B41FA5}">
                          <a16:colId xmlns:a16="http://schemas.microsoft.com/office/drawing/2014/main" val="3289639936"/>
                        </a:ext>
                      </a:extLst>
                    </a:gridCol>
                    <a:gridCol w="539750">
                      <a:extLst>
                        <a:ext uri="{9D8B030D-6E8A-4147-A177-3AD203B41FA5}">
                          <a16:colId xmlns:a16="http://schemas.microsoft.com/office/drawing/2014/main" val="2010275224"/>
                        </a:ext>
                      </a:extLst>
                    </a:gridCol>
                  </a:tblGrid>
                  <a:tr h="707644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851" t="-855" r="-12517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(3.14)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5471111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CE905753-68F9-4B60-B969-4E6C1E8EEF39}"/>
              </a:ext>
            </a:extLst>
          </p:cNvPr>
          <p:cNvSpPr txBox="1"/>
          <p:nvPr/>
        </p:nvSpPr>
        <p:spPr>
          <a:xfrm>
            <a:off x="488081" y="3776145"/>
            <a:ext cx="50749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Persamaan</a:t>
            </a:r>
            <a:r>
              <a:rPr lang="en-US" sz="1400" dirty="0"/>
              <a:t> </a:t>
            </a:r>
            <a:r>
              <a:rPr lang="en-US" sz="1400" dirty="0" err="1"/>
              <a:t>ruang</a:t>
            </a:r>
            <a:r>
              <a:rPr lang="en-US" sz="1400" dirty="0"/>
              <a:t> </a:t>
            </a:r>
            <a:r>
              <a:rPr lang="en-US" sz="1400" dirty="0" err="1"/>
              <a:t>keadaan</a:t>
            </a:r>
            <a:r>
              <a:rPr lang="en-US" sz="1400" dirty="0"/>
              <a:t> yang </a:t>
            </a:r>
            <a:r>
              <a:rPr lang="en-US" sz="1400" dirty="0" err="1"/>
              <a:t>memiliki</a:t>
            </a:r>
            <a:r>
              <a:rPr lang="en-US" sz="1400" dirty="0"/>
              <a:t>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persamaan</a:t>
            </a:r>
            <a:r>
              <a:rPr lang="en-US" sz="1400" dirty="0"/>
              <a:t> (3.7)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dilinearkan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umpan</a:t>
            </a:r>
            <a:r>
              <a:rPr lang="en-US" sz="1400" dirty="0"/>
              <a:t> </a:t>
            </a:r>
            <a:r>
              <a:rPr lang="en-US" sz="1400" dirty="0" err="1"/>
              <a:t>balik</a:t>
            </a:r>
            <a:r>
              <a:rPr lang="en-US" sz="1400" dirty="0"/>
              <a:t> </a:t>
            </a:r>
            <a:r>
              <a:rPr lang="en-US" sz="1400" dirty="0" err="1"/>
              <a:t>variabel</a:t>
            </a:r>
            <a:r>
              <a:rPr lang="en-US" sz="1400" dirty="0"/>
              <a:t> </a:t>
            </a:r>
            <a:r>
              <a:rPr lang="en-US" sz="1400" dirty="0" err="1"/>
              <a:t>keadan</a:t>
            </a:r>
            <a:r>
              <a:rPr lang="en-US" sz="1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DF05CE4B-9A8A-4503-BDE5-1F6766B40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95283"/>
                  </p:ext>
                </p:extLst>
              </p:nvPr>
            </p:nvGraphicFramePr>
            <p:xfrm>
              <a:off x="749736" y="4513534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( 3.8)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DF05CE4B-9A8A-4503-BDE5-1F6766B40C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395283"/>
                  </p:ext>
                </p:extLst>
              </p:nvPr>
            </p:nvGraphicFramePr>
            <p:xfrm>
              <a:off x="749736" y="4513534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6546" t="-22581" r="-37698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( 3.8)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14CE96-DEEA-43E2-8FB7-05E31C3F5BC6}"/>
                  </a:ext>
                </a:extLst>
              </p:cNvPr>
              <p:cNvSpPr txBox="1"/>
              <p:nvPr/>
            </p:nvSpPr>
            <p:spPr>
              <a:xfrm>
                <a:off x="474743" y="4825191"/>
                <a:ext cx="50749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Dengan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, </a:t>
                </a:r>
                <a:r>
                  <a:rPr lang="en-US" sz="1400" dirty="0" err="1"/>
                  <a:t>sehingga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diperoleh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persamaan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ruang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yang linier: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114CE96-DEEA-43E2-8FB7-05E31C3F5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743" y="4825191"/>
                <a:ext cx="5074909" cy="523220"/>
              </a:xfrm>
              <a:prstGeom prst="rect">
                <a:avLst/>
              </a:prstGeom>
              <a:blipFill>
                <a:blip r:embed="rId7"/>
                <a:stretch>
                  <a:fillRect l="-361"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11081BC-F466-4B74-B281-34C023D48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3666879"/>
                  </p:ext>
                </p:extLst>
              </p:nvPr>
            </p:nvGraphicFramePr>
            <p:xfrm>
              <a:off x="731154" y="5345861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̇"/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𝐴𝑥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𝐵𝑈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( 3.9)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411081BC-F466-4B74-B281-34C023D488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3666879"/>
                  </p:ext>
                </p:extLst>
              </p:nvPr>
            </p:nvGraphicFramePr>
            <p:xfrm>
              <a:off x="731154" y="5345861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6546" t="-19355" r="-37698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( 3.9)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0FDF12-CA75-4388-AB1D-F6EDECB7D2F7}"/>
                  </a:ext>
                </a:extLst>
              </p:cNvPr>
              <p:cNvSpPr txBox="1"/>
              <p:nvPr/>
            </p:nvSpPr>
            <p:spPr>
              <a:xfrm>
                <a:off x="464581" y="5728738"/>
                <a:ext cx="50749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Untuk </a:t>
                </a:r>
                <a:r>
                  <a:rPr lang="en-US" sz="1400" dirty="0" err="1"/>
                  <a:t>kestabilan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pilih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𝐾𝑥</m:t>
                    </m:r>
                  </m:oMath>
                </a14:m>
                <a:r>
                  <a:rPr lang="en-US" sz="1200" dirty="0"/>
                  <a:t> </a:t>
                </a:r>
                <a:r>
                  <a:rPr lang="en-US" sz="1400" dirty="0" err="1"/>
                  <a:t>sehingga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umpan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balik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variabel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melinierkan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menjadi</a:t>
                </a:r>
                <a:r>
                  <a:rPr lang="en-US" sz="1400" dirty="0"/>
                  <a:t>: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40FDF12-CA75-4388-AB1D-F6EDECB7D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81" y="5728738"/>
                <a:ext cx="5074909" cy="523220"/>
              </a:xfrm>
              <a:prstGeom prst="rect">
                <a:avLst/>
              </a:prstGeom>
              <a:blipFill>
                <a:blip r:embed="rId9"/>
                <a:stretch>
                  <a:fillRect l="-360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DE4001CE-70CD-440A-BC15-66CDBDE64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566440"/>
                  </p:ext>
                </p:extLst>
              </p:nvPr>
            </p:nvGraphicFramePr>
            <p:xfrm>
              <a:off x="766240" y="6255032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d>
                                  <m:dPr>
                                    <m:ctrlP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𝐾𝑥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( 3.10)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39">
                <a:extLst>
                  <a:ext uri="{FF2B5EF4-FFF2-40B4-BE49-F238E27FC236}">
                    <a16:creationId xmlns:a16="http://schemas.microsoft.com/office/drawing/2014/main" id="{DE4001CE-70CD-440A-BC15-66CDBDE64A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566440"/>
                  </p:ext>
                </p:extLst>
              </p:nvPr>
            </p:nvGraphicFramePr>
            <p:xfrm>
              <a:off x="766240" y="6255032"/>
              <a:ext cx="388366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3539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2697794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01232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l="-6546" t="-22581" r="-37472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( 3.10)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CD91A0-5EC4-4151-B1B7-2DC35EC58D85}"/>
                  </a:ext>
                </a:extLst>
              </p:cNvPr>
              <p:cNvSpPr txBox="1"/>
              <p:nvPr/>
            </p:nvSpPr>
            <p:spPr>
              <a:xfrm>
                <a:off x="6124528" y="1502176"/>
                <a:ext cx="53058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Bentuk</a:t>
                </a:r>
                <a:r>
                  <a:rPr lang="en-US" sz="1400" dirty="0"/>
                  <a:t> </a:t>
                </a:r>
                <a:r>
                  <a:rPr lang="en-US" sz="1400" b="1" dirty="0" err="1"/>
                  <a:t>persamaan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nonlinier</a:t>
                </a:r>
                <a:r>
                  <a:rPr lang="en-US" sz="1400" b="1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variabel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adalah: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7CD91A0-5EC4-4151-B1B7-2DC35EC58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4528" y="1502176"/>
                <a:ext cx="5305826" cy="307777"/>
              </a:xfrm>
              <a:prstGeom prst="rect">
                <a:avLst/>
              </a:prstGeom>
              <a:blipFill>
                <a:blip r:embed="rId11"/>
                <a:stretch>
                  <a:fillRect l="-345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Table 68">
                <a:extLst>
                  <a:ext uri="{FF2B5EF4-FFF2-40B4-BE49-F238E27FC236}">
                    <a16:creationId xmlns:a16="http://schemas.microsoft.com/office/drawing/2014/main" id="{B69C5E85-AE4C-42B7-A23E-EAAA73E090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6801275"/>
                  </p:ext>
                </p:extLst>
              </p:nvPr>
            </p:nvGraphicFramePr>
            <p:xfrm>
              <a:off x="6118858" y="1809953"/>
              <a:ext cx="4554073" cy="37712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197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3781339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60053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)+(−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𝑔𝐶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)+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( 3.11)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Table 68">
                <a:extLst>
                  <a:ext uri="{FF2B5EF4-FFF2-40B4-BE49-F238E27FC236}">
                    <a16:creationId xmlns:a16="http://schemas.microsoft.com/office/drawing/2014/main" id="{B69C5E85-AE4C-42B7-A23E-EAAA73E090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6801275"/>
                  </p:ext>
                </p:extLst>
              </p:nvPr>
            </p:nvGraphicFramePr>
            <p:xfrm>
              <a:off x="6118858" y="1809953"/>
              <a:ext cx="4554073" cy="37712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72197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3781339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600537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2"/>
                          <a:stretch>
                            <a:fillRect l="-4509" t="-1587" r="-15942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( 3.11)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Right Brace 69">
            <a:extLst>
              <a:ext uri="{FF2B5EF4-FFF2-40B4-BE49-F238E27FC236}">
                <a16:creationId xmlns:a16="http://schemas.microsoft.com/office/drawing/2014/main" id="{732A630C-BC2B-4A12-AE32-AB6E7AE84465}"/>
              </a:ext>
            </a:extLst>
          </p:cNvPr>
          <p:cNvSpPr/>
          <p:nvPr/>
        </p:nvSpPr>
        <p:spPr>
          <a:xfrm rot="5400000">
            <a:off x="7609332" y="1356457"/>
            <a:ext cx="138641" cy="179988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22DCEF43-5F58-4F4F-8A54-AC9A62F2F13E}"/>
              </a:ext>
            </a:extLst>
          </p:cNvPr>
          <p:cNvSpPr/>
          <p:nvPr/>
        </p:nvSpPr>
        <p:spPr>
          <a:xfrm rot="5400000">
            <a:off x="8962251" y="1950426"/>
            <a:ext cx="138643" cy="61194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287AAAEA-A15F-49EC-B9A3-F9160482F276}"/>
              </a:ext>
            </a:extLst>
          </p:cNvPr>
          <p:cNvSpPr/>
          <p:nvPr/>
        </p:nvSpPr>
        <p:spPr>
          <a:xfrm rot="5400000">
            <a:off x="9623420" y="2048208"/>
            <a:ext cx="108652" cy="386396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764F482-F149-434F-BFBB-005AA7308B74}"/>
              </a:ext>
            </a:extLst>
          </p:cNvPr>
          <p:cNvSpPr txBox="1"/>
          <p:nvPr/>
        </p:nvSpPr>
        <p:spPr>
          <a:xfrm>
            <a:off x="7192990" y="2355377"/>
            <a:ext cx="1099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Fungsi</a:t>
            </a:r>
            <a:r>
              <a:rPr lang="en-US" sz="1200" dirty="0"/>
              <a:t> linier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98A2A1-C24C-4D82-A093-E4B2C898CDB7}"/>
              </a:ext>
            </a:extLst>
          </p:cNvPr>
          <p:cNvSpPr txBox="1"/>
          <p:nvPr/>
        </p:nvSpPr>
        <p:spPr>
          <a:xfrm>
            <a:off x="8423147" y="2355377"/>
            <a:ext cx="116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Fungsi</a:t>
            </a:r>
            <a:r>
              <a:rPr lang="en-US" sz="1200" dirty="0"/>
              <a:t> </a:t>
            </a:r>
            <a:r>
              <a:rPr lang="en-US" sz="1200" dirty="0" err="1"/>
              <a:t>nonlinier</a:t>
            </a:r>
            <a:endParaRPr lang="en-US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BBAFA9-ACF2-47B1-9FDE-EEF3F04A9054}"/>
              </a:ext>
            </a:extLst>
          </p:cNvPr>
          <p:cNvSpPr txBox="1"/>
          <p:nvPr/>
        </p:nvSpPr>
        <p:spPr>
          <a:xfrm>
            <a:off x="9558365" y="2357399"/>
            <a:ext cx="1166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Input </a:t>
            </a:r>
            <a:r>
              <a:rPr lang="en-US" sz="1200" dirty="0" err="1"/>
              <a:t>kontrol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11A3D8-1F5F-4889-BD17-44F6BE443C44}"/>
                  </a:ext>
                </a:extLst>
              </p:cNvPr>
              <p:cNvSpPr txBox="1"/>
              <p:nvPr/>
            </p:nvSpPr>
            <p:spPr>
              <a:xfrm>
                <a:off x="6118859" y="2800673"/>
                <a:ext cx="496519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Pilih 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1400" b="1" dirty="0"/>
                  <a:t> </a:t>
                </a:r>
                <a:r>
                  <a:rPr lang="en-US" sz="1400" dirty="0"/>
                  <a:t>yang </a:t>
                </a:r>
                <a:r>
                  <a:rPr lang="en-US" sz="1400" dirty="0" err="1"/>
                  <a:t>mampu</a:t>
                </a:r>
                <a:r>
                  <a:rPr lang="en-US" sz="1400" dirty="0"/>
                  <a:t> menghilangkan </a:t>
                </a:r>
                <a:r>
                  <a:rPr lang="en-US" sz="1400" dirty="0" err="1"/>
                  <a:t>fungsi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nonlinier</a:t>
                </a:r>
                <a:r>
                  <a:rPr lang="en-US" sz="1400" dirty="0"/>
                  <a:t>: 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11A3D8-1F5F-4889-BD17-44F6BE443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859" y="2800673"/>
                <a:ext cx="4965192" cy="307777"/>
              </a:xfrm>
              <a:prstGeom prst="rect">
                <a:avLst/>
              </a:prstGeom>
              <a:blipFill>
                <a:blip r:embed="rId13"/>
                <a:stretch>
                  <a:fillRect l="-369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FF5580DB-C206-4813-9509-CF3755D0BD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128913"/>
                  </p:ext>
                </p:extLst>
              </p:nvPr>
            </p:nvGraphicFramePr>
            <p:xfrm>
              <a:off x="7114296" y="3137589"/>
              <a:ext cx="3558635" cy="1854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53312">
                      <a:extLst>
                        <a:ext uri="{9D8B030D-6E8A-4147-A177-3AD203B41FA5}">
                          <a16:colId xmlns:a16="http://schemas.microsoft.com/office/drawing/2014/main" val="2061741349"/>
                        </a:ext>
                      </a:extLst>
                    </a:gridCol>
                    <a:gridCol w="2507391">
                      <a:extLst>
                        <a:ext uri="{9D8B030D-6E8A-4147-A177-3AD203B41FA5}">
                          <a16:colId xmlns:a16="http://schemas.microsoft.com/office/drawing/2014/main" val="1610421416"/>
                        </a:ext>
                      </a:extLst>
                    </a:gridCol>
                    <a:gridCol w="797932">
                      <a:extLst>
                        <a:ext uri="{9D8B030D-6E8A-4147-A177-3AD203B41FA5}">
                          <a16:colId xmlns:a16="http://schemas.microsoft.com/office/drawing/2014/main" val="28235367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𝑔𝐶</m:t>
                                </m:r>
                                <m:sSubSup>
                                  <m:sSub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(3.12)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21268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7" name="Table 76">
                <a:extLst>
                  <a:ext uri="{FF2B5EF4-FFF2-40B4-BE49-F238E27FC236}">
                    <a16:creationId xmlns:a16="http://schemas.microsoft.com/office/drawing/2014/main" id="{FF5580DB-C206-4813-9509-CF3755D0BD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1128913"/>
                  </p:ext>
                </p:extLst>
              </p:nvPr>
            </p:nvGraphicFramePr>
            <p:xfrm>
              <a:off x="7114296" y="3137589"/>
              <a:ext cx="3558635" cy="1854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53312">
                      <a:extLst>
                        <a:ext uri="{9D8B030D-6E8A-4147-A177-3AD203B41FA5}">
                          <a16:colId xmlns:a16="http://schemas.microsoft.com/office/drawing/2014/main" val="2061741349"/>
                        </a:ext>
                      </a:extLst>
                    </a:gridCol>
                    <a:gridCol w="2507391">
                      <a:extLst>
                        <a:ext uri="{9D8B030D-6E8A-4147-A177-3AD203B41FA5}">
                          <a16:colId xmlns:a16="http://schemas.microsoft.com/office/drawing/2014/main" val="1610421416"/>
                        </a:ext>
                      </a:extLst>
                    </a:gridCol>
                    <a:gridCol w="797932">
                      <a:extLst>
                        <a:ext uri="{9D8B030D-6E8A-4147-A177-3AD203B41FA5}">
                          <a16:colId xmlns:a16="http://schemas.microsoft.com/office/drawing/2014/main" val="2823536705"/>
                        </a:ext>
                      </a:extLst>
                    </a:gridCol>
                  </a:tblGrid>
                  <a:tr h="18542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4"/>
                          <a:stretch>
                            <a:fillRect l="-10219" t="-18750" r="-31873" b="-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(3.12)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421268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3A607A-7FF1-4A98-811B-BC2AB698ED60}"/>
                  </a:ext>
                </a:extLst>
              </p:cNvPr>
              <p:cNvSpPr txBox="1"/>
              <p:nvPr/>
            </p:nvSpPr>
            <p:spPr>
              <a:xfrm>
                <a:off x="6107971" y="3583056"/>
                <a:ext cx="455407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Persamaan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variable </a:t>
                </a:r>
                <a:r>
                  <a:rPr lang="en-US" sz="1400" dirty="0" err="1"/>
                  <a:t>keadaan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 menjadi: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43A607A-7FF1-4A98-811B-BC2AB698ED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971" y="3583056"/>
                <a:ext cx="4554073" cy="307777"/>
              </a:xfrm>
              <a:prstGeom prst="rect">
                <a:avLst/>
              </a:prstGeom>
              <a:blipFill>
                <a:blip r:embed="rId15"/>
                <a:stretch>
                  <a:fillRect l="-40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84463F16-4CD0-4F55-A2E6-5EDF1E6C1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70240"/>
                  </p:ext>
                </p:extLst>
              </p:nvPr>
            </p:nvGraphicFramePr>
            <p:xfrm>
              <a:off x="6096000" y="3910606"/>
              <a:ext cx="4965193" cy="37712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1867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3449083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294243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oMath>
                            </m:oMathPara>
                          </a14:m>
                          <a:endParaRPr lang="en-US" sz="12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( 3.13)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9" name="Table 78">
                <a:extLst>
                  <a:ext uri="{FF2B5EF4-FFF2-40B4-BE49-F238E27FC236}">
                    <a16:creationId xmlns:a16="http://schemas.microsoft.com/office/drawing/2014/main" id="{84463F16-4CD0-4F55-A2E6-5EDF1E6C1E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5970240"/>
                  </p:ext>
                </p:extLst>
              </p:nvPr>
            </p:nvGraphicFramePr>
            <p:xfrm>
              <a:off x="6096000" y="3910606"/>
              <a:ext cx="4965193" cy="37712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221867">
                      <a:extLst>
                        <a:ext uri="{9D8B030D-6E8A-4147-A177-3AD203B41FA5}">
                          <a16:colId xmlns:a16="http://schemas.microsoft.com/office/drawing/2014/main" val="555674401"/>
                        </a:ext>
                      </a:extLst>
                    </a:gridCol>
                    <a:gridCol w="3449083">
                      <a:extLst>
                        <a:ext uri="{9D8B030D-6E8A-4147-A177-3AD203B41FA5}">
                          <a16:colId xmlns:a16="http://schemas.microsoft.com/office/drawing/2014/main" val="1812991960"/>
                        </a:ext>
                      </a:extLst>
                    </a:gridCol>
                    <a:gridCol w="1294243">
                      <a:extLst>
                        <a:ext uri="{9D8B030D-6E8A-4147-A177-3AD203B41FA5}">
                          <a16:colId xmlns:a16="http://schemas.microsoft.com/office/drawing/2014/main" val="161212973"/>
                        </a:ext>
                      </a:extLst>
                    </a:gridCol>
                  </a:tblGrid>
                  <a:tr h="377127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6"/>
                          <a:stretch>
                            <a:fillRect l="-6349" t="-1587" r="-37390" b="-95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( 3.13) </a:t>
                          </a:r>
                          <a:endParaRPr lang="en-US" sz="12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2875168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330F0EC-0D45-465B-979B-732861E1B658}"/>
              </a:ext>
            </a:extLst>
          </p:cNvPr>
          <p:cNvCxnSpPr/>
          <p:nvPr/>
        </p:nvCxnSpPr>
        <p:spPr>
          <a:xfrm flipH="1">
            <a:off x="393309" y="6668589"/>
            <a:ext cx="514618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1044C5E-695C-4220-8F81-5FDBBECA3283}"/>
              </a:ext>
            </a:extLst>
          </p:cNvPr>
          <p:cNvCxnSpPr/>
          <p:nvPr/>
        </p:nvCxnSpPr>
        <p:spPr>
          <a:xfrm flipV="1">
            <a:off x="396642" y="2984730"/>
            <a:ext cx="0" cy="36881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1BDD320-254C-4E2F-8A80-D97DEAE33DAA}"/>
              </a:ext>
            </a:extLst>
          </p:cNvPr>
          <p:cNvCxnSpPr>
            <a:cxnSpLocks/>
            <a:stCxn id="82" idx="1"/>
            <a:endCxn id="82" idx="1"/>
          </p:cNvCxnSpPr>
          <p:nvPr/>
        </p:nvCxnSpPr>
        <p:spPr>
          <a:xfrm>
            <a:off x="488579" y="2988977"/>
            <a:ext cx="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CD008E-2718-4ABA-BC0A-D0FDBE9DA263}"/>
              </a:ext>
            </a:extLst>
          </p:cNvPr>
          <p:cNvCxnSpPr>
            <a:cxnSpLocks/>
            <a:endCxn id="82" idx="1"/>
          </p:cNvCxnSpPr>
          <p:nvPr/>
        </p:nvCxnSpPr>
        <p:spPr>
          <a:xfrm>
            <a:off x="393309" y="2984730"/>
            <a:ext cx="95270" cy="4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0F5DC71-9188-4E6F-82A2-929186E20ACC}"/>
              </a:ext>
            </a:extLst>
          </p:cNvPr>
          <p:cNvCxnSpPr>
            <a:cxnSpLocks/>
          </p:cNvCxnSpPr>
          <p:nvPr/>
        </p:nvCxnSpPr>
        <p:spPr>
          <a:xfrm>
            <a:off x="392608" y="2984730"/>
            <a:ext cx="95271" cy="424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AD2C784-A46D-49F6-8F80-16CF9B7837BC}"/>
              </a:ext>
            </a:extLst>
          </p:cNvPr>
          <p:cNvSpPr txBox="1"/>
          <p:nvPr/>
        </p:nvSpPr>
        <p:spPr>
          <a:xfrm>
            <a:off x="8065046" y="6098069"/>
            <a:ext cx="165906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Linear State-Space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0233E8-AE18-4D89-8C5D-0F17D9AD8083}"/>
              </a:ext>
            </a:extLst>
          </p:cNvPr>
          <p:cNvGrpSpPr/>
          <p:nvPr/>
        </p:nvGrpSpPr>
        <p:grpSpPr>
          <a:xfrm>
            <a:off x="392608" y="2835088"/>
            <a:ext cx="5146183" cy="3837748"/>
            <a:chOff x="398302" y="2730718"/>
            <a:chExt cx="5146183" cy="3837748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A0BF916-CDD1-4578-941D-03122D0F8063}"/>
                </a:ext>
              </a:extLst>
            </p:cNvPr>
            <p:cNvSpPr txBox="1"/>
            <p:nvPr/>
          </p:nvSpPr>
          <p:spPr>
            <a:xfrm>
              <a:off x="494273" y="2730718"/>
              <a:ext cx="37024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Konsep</a:t>
              </a:r>
              <a:r>
                <a:rPr lang="en-US" sz="1400" b="1" dirty="0"/>
                <a:t> </a:t>
              </a:r>
              <a:r>
                <a:rPr lang="en-US" sz="1400" b="1" i="1" dirty="0"/>
                <a:t>Input-State</a:t>
              </a:r>
              <a:r>
                <a:rPr lang="en-US" sz="1400" b="1" dirty="0"/>
                <a:t> </a:t>
              </a:r>
              <a:r>
                <a:rPr lang="en-US" sz="1400" b="1" i="1" dirty="0"/>
                <a:t>Feedback Linearization </a:t>
              </a:r>
              <a:r>
                <a:rPr lang="en-US" sz="1400" dirty="0"/>
                <a:t>[22]</a:t>
              </a:r>
              <a:endParaRPr lang="en-US" sz="14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30EE560-C0EB-4AB1-A694-5C6D4C4480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302" y="6564219"/>
              <a:ext cx="5146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93C19AB-8633-47ED-803C-9A81707696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1635" y="2880360"/>
              <a:ext cx="0" cy="368810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B0F7851-388E-476B-9CBD-0D0B8BF73BF1}"/>
                </a:ext>
              </a:extLst>
            </p:cNvPr>
            <p:cNvCxnSpPr/>
            <p:nvPr/>
          </p:nvCxnSpPr>
          <p:spPr>
            <a:xfrm>
              <a:off x="5544483" y="2880360"/>
              <a:ext cx="0" cy="36838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5BC51F5-12A7-4E65-8B23-D5B9822B8F90}"/>
                </a:ext>
              </a:extLst>
            </p:cNvPr>
            <p:cNvCxnSpPr>
              <a:cxnSpLocks/>
              <a:endCxn id="82" idx="3"/>
            </p:cNvCxnSpPr>
            <p:nvPr/>
          </p:nvCxnSpPr>
          <p:spPr>
            <a:xfrm flipH="1">
              <a:off x="4196689" y="2880360"/>
              <a:ext cx="1347796" cy="42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9860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 animBg="1"/>
      <p:bldP spid="27" grpId="0"/>
      <p:bldP spid="29" grpId="0"/>
      <p:bldP spid="35" grpId="0"/>
      <p:bldP spid="37" grpId="0"/>
      <p:bldP spid="39" grpId="0"/>
      <p:bldP spid="68" grpId="0"/>
      <p:bldP spid="70" grpId="0" animBg="1"/>
      <p:bldP spid="71" grpId="0" animBg="1"/>
      <p:bldP spid="72" grpId="0" animBg="1"/>
      <p:bldP spid="73" grpId="0"/>
      <p:bldP spid="74" grpId="0"/>
      <p:bldP spid="75" grpId="0"/>
      <p:bldP spid="76" grpId="0"/>
      <p:bldP spid="78" grpId="0"/>
      <p:bldP spid="4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ight Triangle 31">
            <a:extLst>
              <a:ext uri="{FF2B5EF4-FFF2-40B4-BE49-F238E27FC236}">
                <a16:creationId xmlns:a16="http://schemas.microsoft.com/office/drawing/2014/main" id="{4CFCA82D-7ECB-4D65-B385-513217D805BB}"/>
              </a:ext>
            </a:extLst>
          </p:cNvPr>
          <p:cNvSpPr/>
          <p:nvPr/>
        </p:nvSpPr>
        <p:spPr>
          <a:xfrm rot="5400000" flipH="1" flipV="1">
            <a:off x="7380699" y="2032059"/>
            <a:ext cx="686165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PROFIL KECEPATAN KERETA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724420-180E-401A-8E94-C63A5A793806}"/>
              </a:ext>
            </a:extLst>
          </p:cNvPr>
          <p:cNvSpPr txBox="1"/>
          <p:nvPr/>
        </p:nvSpPr>
        <p:spPr>
          <a:xfrm>
            <a:off x="197544" y="1490600"/>
            <a:ext cx="939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percepatan</a:t>
            </a:r>
            <a:r>
              <a:rPr lang="en-US" sz="1400" dirty="0"/>
              <a:t>,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didesain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</a:t>
            </a:r>
            <a:r>
              <a:rPr lang="en-US" sz="1400" b="1" dirty="0" err="1"/>
              <a:t>batas</a:t>
            </a:r>
            <a:r>
              <a:rPr lang="en-US" sz="1400" b="1" dirty="0"/>
              <a:t> dan </a:t>
            </a:r>
            <a:r>
              <a:rPr lang="en-US" sz="1400" b="1" dirty="0" err="1"/>
              <a:t>kondisi</a:t>
            </a:r>
            <a:r>
              <a:rPr lang="en-US" sz="1400" b="1" dirty="0"/>
              <a:t> </a:t>
            </a:r>
            <a:r>
              <a:rPr lang="en-US" sz="1400" b="1" dirty="0" err="1"/>
              <a:t>batas</a:t>
            </a:r>
            <a:r>
              <a:rPr lang="en-US" sz="1400" b="1" dirty="0"/>
              <a:t> parameter </a:t>
            </a:r>
            <a:r>
              <a:rPr lang="en-US" sz="1400" b="1" dirty="0" err="1"/>
              <a:t>operasional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9BF9FF2-F588-4E32-AFDA-5B9DD751A5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065627"/>
                  </p:ext>
                </p:extLst>
              </p:nvPr>
            </p:nvGraphicFramePr>
            <p:xfrm>
              <a:off x="3674005" y="1876459"/>
              <a:ext cx="244221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3181507024"/>
                        </a:ext>
                      </a:extLst>
                    </a:gridCol>
                    <a:gridCol w="1751330">
                      <a:extLst>
                        <a:ext uri="{9D8B030D-6E8A-4147-A177-3AD203B41FA5}">
                          <a16:colId xmlns:a16="http://schemas.microsoft.com/office/drawing/2014/main" val="671826714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56113329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1≤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)≤1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(3.15)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076062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)≤4,5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(3.16)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910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(0)=0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(3.17)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21376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(80)=0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(3.18)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81419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(0)=0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(3.19)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754818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(80)=325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(3.20)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60745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D9BF9FF2-F588-4E32-AFDA-5B9DD751A5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7065627"/>
                  </p:ext>
                </p:extLst>
              </p:nvPr>
            </p:nvGraphicFramePr>
            <p:xfrm>
              <a:off x="3674005" y="1876459"/>
              <a:ext cx="2442210" cy="10972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3181507024"/>
                        </a:ext>
                      </a:extLst>
                    </a:gridCol>
                    <a:gridCol w="1751330">
                      <a:extLst>
                        <a:ext uri="{9D8B030D-6E8A-4147-A177-3AD203B41FA5}">
                          <a16:colId xmlns:a16="http://schemas.microsoft.com/office/drawing/2014/main" val="671826714"/>
                        </a:ext>
                      </a:extLst>
                    </a:gridCol>
                    <a:gridCol w="528320">
                      <a:extLst>
                        <a:ext uri="{9D8B030D-6E8A-4147-A177-3AD203B41FA5}">
                          <a16:colId xmlns:a16="http://schemas.microsoft.com/office/drawing/2014/main" val="2561133292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20000" r="-30208" b="-5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(3.15)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4076062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120000" r="-30208" b="-45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(3.16)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6405910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212903" r="-30208" b="-3419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(3.17)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21376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323333" r="-30208" b="-2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(3.18)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81419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423333" r="-30208" b="-1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(3.19)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4775481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375" t="-523333" r="-30208" b="-5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(3.20)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60745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E53A177-4300-4E09-AC60-B2CA96DF9096}"/>
              </a:ext>
            </a:extLst>
          </p:cNvPr>
          <p:cNvSpPr txBox="1"/>
          <p:nvPr/>
        </p:nvSpPr>
        <p:spPr>
          <a:xfrm>
            <a:off x="369650" y="3051821"/>
            <a:ext cx="10318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Pertama</a:t>
            </a:r>
            <a:r>
              <a:rPr lang="en-US" sz="1400" dirty="0"/>
              <a:t>,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b="1" dirty="0" err="1"/>
              <a:t>profil</a:t>
            </a:r>
            <a:r>
              <a:rPr lang="en-US" sz="1400" b="1" dirty="0"/>
              <a:t> </a:t>
            </a:r>
            <a:r>
              <a:rPr lang="en-US" sz="1400" b="1" dirty="0" err="1"/>
              <a:t>percepatan</a:t>
            </a:r>
            <a:r>
              <a:rPr lang="en-US" sz="1400" b="1" dirty="0"/>
              <a:t> </a:t>
            </a:r>
            <a:r>
              <a:rPr lang="en-US" sz="1400" dirty="0"/>
              <a:t>yang </a:t>
            </a:r>
            <a:r>
              <a:rPr lang="en-US" sz="1400" dirty="0" err="1"/>
              <a:t>didasarkan</a:t>
            </a:r>
            <a:r>
              <a:rPr lang="en-US" sz="1400" dirty="0"/>
              <a:t> pada </a:t>
            </a:r>
            <a:r>
              <a:rPr lang="en-US" sz="1400" b="1" dirty="0" err="1"/>
              <a:t>kondisi</a:t>
            </a:r>
            <a:r>
              <a:rPr lang="en-US" sz="1400" b="1" dirty="0"/>
              <a:t> </a:t>
            </a:r>
            <a:r>
              <a:rPr lang="en-US" sz="1400" b="1" dirty="0" err="1"/>
              <a:t>batas</a:t>
            </a:r>
            <a:r>
              <a:rPr lang="en-US" sz="1400" b="1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parameter lain yang </a:t>
            </a:r>
            <a:r>
              <a:rPr lang="en-US" sz="1400" dirty="0" err="1"/>
              <a:t>ingin</a:t>
            </a:r>
            <a:r>
              <a:rPr lang="en-US" sz="1400" dirty="0"/>
              <a:t> </a:t>
            </a:r>
            <a:r>
              <a:rPr lang="en-US" sz="1400" dirty="0" err="1"/>
              <a:t>dipenuhi</a:t>
            </a:r>
            <a:r>
              <a:rPr lang="en-US" sz="1400" dirty="0"/>
              <a:t> </a:t>
            </a:r>
            <a:r>
              <a:rPr lang="en-US" sz="1400" dirty="0" err="1"/>
              <a:t>ketika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mulai</a:t>
            </a:r>
            <a:r>
              <a:rPr lang="en-US" sz="1400" dirty="0"/>
              <a:t> </a:t>
            </a:r>
            <a:r>
              <a:rPr lang="en-US" sz="1400" dirty="0" err="1"/>
              <a:t>bergerak</a:t>
            </a:r>
            <a:r>
              <a:rPr lang="en-US" sz="1400" dirty="0"/>
              <a:t>,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menuju</a:t>
            </a:r>
            <a:r>
              <a:rPr lang="en-US" sz="1400" dirty="0"/>
              <a:t> dan </a:t>
            </a:r>
            <a:r>
              <a:rPr lang="en-US" sz="1400" dirty="0" err="1"/>
              <a:t>melewati</a:t>
            </a:r>
            <a:r>
              <a:rPr lang="en-US" sz="1400" dirty="0"/>
              <a:t> </a:t>
            </a:r>
            <a:r>
              <a:rPr lang="en-US" sz="1400" dirty="0" err="1"/>
              <a:t>batas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</a:t>
            </a:r>
            <a:r>
              <a:rPr lang="en-US" sz="1400" dirty="0" err="1"/>
              <a:t>stabil</a:t>
            </a:r>
            <a:r>
              <a:rPr lang="en-US" sz="1400" dirty="0"/>
              <a:t> </a:t>
            </a:r>
            <a:r>
              <a:rPr lang="en-US" sz="1400" dirty="0" err="1"/>
              <a:t>maupun</a:t>
            </a:r>
            <a:r>
              <a:rPr lang="en-US" sz="1400" dirty="0"/>
              <a:t> </a:t>
            </a:r>
            <a:r>
              <a:rPr lang="en-US" sz="1400" dirty="0" err="1"/>
              <a:t>saat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berhenti</a:t>
            </a:r>
            <a:r>
              <a:rPr lang="en-US" sz="1400" dirty="0"/>
              <a:t> </a:t>
            </a:r>
            <a:r>
              <a:rPr lang="en-US" sz="1400" dirty="0" err="1"/>
              <a:t>sehingga</a:t>
            </a:r>
            <a:r>
              <a:rPr lang="en-US" sz="1400" dirty="0"/>
              <a:t> </a:t>
            </a:r>
            <a:r>
              <a:rPr lang="en-US" sz="1400" dirty="0" err="1"/>
              <a:t>pergerakan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</a:t>
            </a:r>
            <a:r>
              <a:rPr lang="en-US" sz="1400" dirty="0" err="1"/>
              <a:t>lebih</a:t>
            </a:r>
            <a:r>
              <a:rPr lang="en-US" sz="1400" dirty="0"/>
              <a:t> </a:t>
            </a:r>
            <a:r>
              <a:rPr lang="en-US" sz="1400" dirty="0" err="1"/>
              <a:t>halus</a:t>
            </a:r>
            <a:r>
              <a:rPr lang="en-US" sz="1400" dirty="0"/>
              <a:t> (</a:t>
            </a:r>
            <a:r>
              <a:rPr lang="en-US" sz="1400" i="1" dirty="0"/>
              <a:t>smooth</a:t>
            </a:r>
            <a:r>
              <a:rPr lang="en-US" sz="1400" dirty="0"/>
              <a:t>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460E64-EFF5-4946-8938-7460BC44729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41" y="3790485"/>
            <a:ext cx="36576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8A788F-CD43-4126-83D4-2CAB8E082E5D}"/>
              </a:ext>
            </a:extLst>
          </p:cNvPr>
          <p:cNvSpPr/>
          <p:nvPr/>
        </p:nvSpPr>
        <p:spPr>
          <a:xfrm>
            <a:off x="3868883" y="6046176"/>
            <a:ext cx="232788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3.7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Percepatan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379051D6-FE96-49A8-8F4F-5E2FE55C2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350218"/>
                  </p:ext>
                </p:extLst>
              </p:nvPr>
            </p:nvGraphicFramePr>
            <p:xfrm>
              <a:off x="3017333" y="6409108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0,9475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)≤0,9465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(3.21)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379051D6-FE96-49A8-8F4F-5E2FE55C2E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9350218"/>
                  </p:ext>
                </p:extLst>
              </p:nvPr>
            </p:nvGraphicFramePr>
            <p:xfrm>
              <a:off x="3017333" y="6409108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6970" t="-22581" r="-16970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(3.21)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24A7758-B3F0-4D91-96B0-BBB594678299}"/>
              </a:ext>
            </a:extLst>
          </p:cNvPr>
          <p:cNvSpPr txBox="1"/>
          <p:nvPr/>
        </p:nvSpPr>
        <p:spPr>
          <a:xfrm>
            <a:off x="450931" y="1072643"/>
            <a:ext cx="193667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Proses </a:t>
            </a:r>
            <a:r>
              <a:rPr lang="en-US" sz="1600" b="1" dirty="0" err="1"/>
              <a:t>Perancangan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010474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9" grpId="0"/>
      <p:bldP spid="12" grpId="0"/>
      <p:bldP spid="6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3A311B5A-A6BA-4F40-BC69-2DB663354235}"/>
              </a:ext>
            </a:extLst>
          </p:cNvPr>
          <p:cNvSpPr/>
          <p:nvPr/>
        </p:nvSpPr>
        <p:spPr>
          <a:xfrm rot="5400000" flipH="1" flipV="1">
            <a:off x="7380699" y="2032059"/>
            <a:ext cx="686165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PROFIL KECEPATAN KERETA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501468-5538-4B23-82E8-CF74F81DAAA3}"/>
              </a:ext>
            </a:extLst>
          </p:cNvPr>
          <p:cNvSpPr txBox="1"/>
          <p:nvPr/>
        </p:nvSpPr>
        <p:spPr>
          <a:xfrm>
            <a:off x="2248799" y="1480387"/>
            <a:ext cx="5622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diperoleh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integral: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103C0F5-8254-4E7B-8A9C-8E63708CB5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454186"/>
                  </p:ext>
                </p:extLst>
              </p:nvPr>
            </p:nvGraphicFramePr>
            <p:xfrm>
              <a:off x="3195157" y="1812113"/>
              <a:ext cx="4030980" cy="5489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1756714421"/>
                        </a:ext>
                      </a:extLst>
                    </a:gridCol>
                    <a:gridCol w="3356492">
                      <a:extLst>
                        <a:ext uri="{9D8B030D-6E8A-4147-A177-3AD203B41FA5}">
                          <a16:colId xmlns:a16="http://schemas.microsoft.com/office/drawing/2014/main" val="503176925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282681203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𝐝𝐚𝐧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2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kern="120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limLoc m:val="undOvr"/>
                                    <m:ctrlPr>
                                      <a:rPr lang="en-US" sz="1200" i="1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2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sz="12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  <m:e>
                                    <m:r>
                                      <a:rPr lang="en-US" sz="12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12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kern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𝑑𝑡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(3.22)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391968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le 18">
                <a:extLst>
                  <a:ext uri="{FF2B5EF4-FFF2-40B4-BE49-F238E27FC236}">
                    <a16:creationId xmlns:a16="http://schemas.microsoft.com/office/drawing/2014/main" id="{8103C0F5-8254-4E7B-8A9C-8E63708CB5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05454186"/>
                  </p:ext>
                </p:extLst>
              </p:nvPr>
            </p:nvGraphicFramePr>
            <p:xfrm>
              <a:off x="3195157" y="1812113"/>
              <a:ext cx="4030980" cy="5489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62560">
                      <a:extLst>
                        <a:ext uri="{9D8B030D-6E8A-4147-A177-3AD203B41FA5}">
                          <a16:colId xmlns:a16="http://schemas.microsoft.com/office/drawing/2014/main" val="1756714421"/>
                        </a:ext>
                      </a:extLst>
                    </a:gridCol>
                    <a:gridCol w="3356492">
                      <a:extLst>
                        <a:ext uri="{9D8B030D-6E8A-4147-A177-3AD203B41FA5}">
                          <a16:colId xmlns:a16="http://schemas.microsoft.com/office/drawing/2014/main" val="503176925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2826812035"/>
                        </a:ext>
                      </a:extLst>
                    </a:gridCol>
                  </a:tblGrid>
                  <a:tr h="548958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 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900" r="-15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spcAft>
                              <a:spcPts val="10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(3.22) </a:t>
                          </a:r>
                          <a:endParaRPr lang="en-US" sz="1100" b="1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60391968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E983924A-1019-4B1B-81A2-BD8A7E773C9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86" y="2443999"/>
            <a:ext cx="36576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0E5AEA-16CF-439D-AA1C-EAD1DE1542C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93" y="2480560"/>
            <a:ext cx="3657600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45FC4E9-877C-4021-B127-67D64DD76DA6}"/>
              </a:ext>
            </a:extLst>
          </p:cNvPr>
          <p:cNvSpPr/>
          <p:nvPr/>
        </p:nvSpPr>
        <p:spPr>
          <a:xfrm>
            <a:off x="3423139" y="5059699"/>
            <a:ext cx="35750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3.8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Kereta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Set Point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) (a)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(b)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46C3F0-6324-405A-BD52-5BF8A7F20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28137"/>
                  </p:ext>
                </p:extLst>
              </p:nvPr>
            </p:nvGraphicFramePr>
            <p:xfrm>
              <a:off x="2967176" y="5459461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)≤4,45 (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(3.23)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646C3F0-6324-405A-BD52-5BF8A7F2061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98228137"/>
                  </p:ext>
                </p:extLst>
              </p:nvPr>
            </p:nvGraphicFramePr>
            <p:xfrm>
              <a:off x="2967176" y="5459461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004" t="-19355" r="-17004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(3.23)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FE7CAEF-774A-4C6A-AA84-17CFE159CA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216274"/>
                  </p:ext>
                </p:extLst>
              </p:nvPr>
            </p:nvGraphicFramePr>
            <p:xfrm>
              <a:off x="2967176" y="5782873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10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100" i="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dan</a:t>
                          </a:r>
                          <a:r>
                            <a:rPr lang="en-US" sz="110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11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05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(3.24)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5FE7CAEF-774A-4C6A-AA84-17CFE159CA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1216274"/>
                  </p:ext>
                </p:extLst>
              </p:nvPr>
            </p:nvGraphicFramePr>
            <p:xfrm>
              <a:off x="2967176" y="5782873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7004" t="-19355" r="-17004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(3.24)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573ED78-2008-4CFC-B280-8D31599DC9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75426"/>
                  </p:ext>
                </p:extLst>
              </p:nvPr>
            </p:nvGraphicFramePr>
            <p:xfrm>
              <a:off x="2967176" y="6014845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1" dirty="0">
                              <a:effectLst/>
                            </a:rPr>
                            <a:t>s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10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dan s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1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80</m:t>
                                  </m:r>
                                </m:e>
                              </m:d>
                              <m:r>
                                <a:rPr lang="en-US" sz="11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=325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1100" i="1" smtClean="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050" i="1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(3.25)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573ED78-2008-4CFC-B280-8D31599DC9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98075426"/>
                  </p:ext>
                </p:extLst>
              </p:nvPr>
            </p:nvGraphicFramePr>
            <p:xfrm>
              <a:off x="2967176" y="6014845"/>
              <a:ext cx="4030980" cy="18288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512530">
                      <a:extLst>
                        <a:ext uri="{9D8B030D-6E8A-4147-A177-3AD203B41FA5}">
                          <a16:colId xmlns:a16="http://schemas.microsoft.com/office/drawing/2014/main" val="3661891225"/>
                        </a:ext>
                      </a:extLst>
                    </a:gridCol>
                    <a:gridCol w="3006522">
                      <a:extLst>
                        <a:ext uri="{9D8B030D-6E8A-4147-A177-3AD203B41FA5}">
                          <a16:colId xmlns:a16="http://schemas.microsoft.com/office/drawing/2014/main" val="1810874384"/>
                        </a:ext>
                      </a:extLst>
                    </a:gridCol>
                    <a:gridCol w="511928">
                      <a:extLst>
                        <a:ext uri="{9D8B030D-6E8A-4147-A177-3AD203B41FA5}">
                          <a16:colId xmlns:a16="http://schemas.microsoft.com/office/drawing/2014/main" val="3611041903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i="1" dirty="0">
                              <a:effectLst/>
                            </a:rPr>
                            <a:t> </a:t>
                          </a:r>
                          <a:endParaRPr lang="en-US" sz="11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7004" t="-22581" r="-17004" b="-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>
                            <a:lnSpc>
                              <a:spcPct val="100000"/>
                            </a:lnSpc>
                            <a:spcAft>
                              <a:spcPts val="1000"/>
                            </a:spcAft>
                          </a:pPr>
                          <a:r>
                            <a:rPr lang="en-US" sz="1200" i="0" dirty="0">
                              <a:effectLst/>
                            </a:rPr>
                            <a:t>(3.25) </a:t>
                          </a:r>
                          <a:endParaRPr lang="en-US" sz="1100" b="1" i="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8792493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56A7EF63-34B8-433D-8DD6-008105CDDCD9}"/>
              </a:ext>
            </a:extLst>
          </p:cNvPr>
          <p:cNvSpPr txBox="1"/>
          <p:nvPr/>
        </p:nvSpPr>
        <p:spPr>
          <a:xfrm>
            <a:off x="2653126" y="6323842"/>
            <a:ext cx="5115042" cy="307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sudah</a:t>
            </a:r>
            <a:r>
              <a:rPr lang="en-US" sz="1400" dirty="0"/>
              <a:t> </a:t>
            </a:r>
            <a:r>
              <a:rPr lang="en-US" sz="1400" dirty="0" err="1"/>
              <a:t>memenuhi</a:t>
            </a:r>
            <a:r>
              <a:rPr lang="en-US" sz="1400" dirty="0"/>
              <a:t> </a:t>
            </a:r>
            <a:r>
              <a:rPr lang="en-US" sz="1400" dirty="0" err="1"/>
              <a:t>batas</a:t>
            </a:r>
            <a:r>
              <a:rPr lang="en-US" sz="1400" dirty="0"/>
              <a:t> dan </a:t>
            </a:r>
            <a:r>
              <a:rPr lang="en-US" sz="1400" dirty="0" err="1"/>
              <a:t>kondisi</a:t>
            </a:r>
            <a:r>
              <a:rPr lang="en-US" sz="1400" dirty="0"/>
              <a:t> </a:t>
            </a:r>
            <a:r>
              <a:rPr lang="en-US" sz="1400" dirty="0" err="1"/>
              <a:t>batas</a:t>
            </a: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6446A7-1F44-4D97-A7FE-6D7FFCAB4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623335"/>
              </p:ext>
            </p:extLst>
          </p:nvPr>
        </p:nvGraphicFramePr>
        <p:xfrm>
          <a:off x="1171586" y="4769209"/>
          <a:ext cx="812800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0097496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58542531"/>
                    </a:ext>
                  </a:extLst>
                </a:gridCol>
              </a:tblGrid>
              <a:tr h="118138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(b)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2696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1569A4DE-D243-433B-8CAB-BAF57FF1731D}"/>
              </a:ext>
            </a:extLst>
          </p:cNvPr>
          <p:cNvSpPr txBox="1"/>
          <p:nvPr/>
        </p:nvSpPr>
        <p:spPr>
          <a:xfrm>
            <a:off x="450930" y="1072643"/>
            <a:ext cx="179786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Hasil </a:t>
            </a:r>
            <a:r>
              <a:rPr lang="en-US" sz="1600" b="1" dirty="0" err="1"/>
              <a:t>Perancangan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0505778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20" grpId="0"/>
      <p:bldP spid="30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8B00470E-DBFF-4691-B216-97996BFD5F24}"/>
              </a:ext>
            </a:extLst>
          </p:cNvPr>
          <p:cNvSpPr/>
          <p:nvPr/>
        </p:nvSpPr>
        <p:spPr>
          <a:xfrm>
            <a:off x="5219705" y="0"/>
            <a:ext cx="6753734" cy="1057274"/>
          </a:xfrm>
          <a:prstGeom prst="parallelogram">
            <a:avLst>
              <a:gd name="adj" fmla="val 3902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E65774C-576C-4615-BCF0-FC39DE00FFB4}"/>
              </a:ext>
            </a:extLst>
          </p:cNvPr>
          <p:cNvSpPr/>
          <p:nvPr/>
        </p:nvSpPr>
        <p:spPr>
          <a:xfrm rot="5400000" flipH="1" flipV="1">
            <a:off x="7413304" y="2035694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793E28E-B6B6-4574-A9A3-0905A09D4172}"/>
              </a:ext>
            </a:extLst>
          </p:cNvPr>
          <p:cNvSpPr/>
          <p:nvPr/>
        </p:nvSpPr>
        <p:spPr>
          <a:xfrm>
            <a:off x="1306356" y="-4"/>
            <a:ext cx="3635410" cy="6857999"/>
          </a:xfrm>
          <a:prstGeom prst="parallelogram">
            <a:avLst>
              <a:gd name="adj" fmla="val 72486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7A3103D-DFA7-44F6-BB1B-3F028EF5A558}"/>
              </a:ext>
            </a:extLst>
          </p:cNvPr>
          <p:cNvSpPr/>
          <p:nvPr/>
        </p:nvSpPr>
        <p:spPr>
          <a:xfrm>
            <a:off x="-910526" y="0"/>
            <a:ext cx="5968294" cy="6879546"/>
          </a:xfrm>
          <a:prstGeom prst="parallelogram">
            <a:avLst>
              <a:gd name="adj" fmla="val 44292"/>
            </a:avLst>
          </a:prstGeom>
          <a:blipFill dpi="0" rotWithShape="1">
            <a:blip r:embed="rId2"/>
            <a:srcRect/>
            <a:stretch>
              <a:fillRect l="15000" t="-9000" r="-7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CBB49DF-4CCB-43BD-B00E-7D61D4202967}"/>
              </a:ext>
            </a:extLst>
          </p:cNvPr>
          <p:cNvSpPr/>
          <p:nvPr/>
        </p:nvSpPr>
        <p:spPr>
          <a:xfrm rot="5400000">
            <a:off x="-2048522" y="2048520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DDA1D1-3F3D-47CE-A590-0D68CE4AB840}"/>
              </a:ext>
            </a:extLst>
          </p:cNvPr>
          <p:cNvSpPr txBox="1"/>
          <p:nvPr/>
        </p:nvSpPr>
        <p:spPr>
          <a:xfrm>
            <a:off x="6513166" y="216242"/>
            <a:ext cx="4292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DAFTAR ISI PRESENTASI</a:t>
            </a:r>
            <a:endParaRPr lang="en-US" sz="3600" b="1" dirty="0">
              <a:latin typeface="Century Gothic" panose="020B0502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6A7DB0-E824-4763-9B03-FE5476B059A9}"/>
              </a:ext>
            </a:extLst>
          </p:cNvPr>
          <p:cNvCxnSpPr>
            <a:cxnSpLocks/>
          </p:cNvCxnSpPr>
          <p:nvPr/>
        </p:nvCxnSpPr>
        <p:spPr>
          <a:xfrm>
            <a:off x="5108939" y="1228725"/>
            <a:ext cx="6372017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328AF769-D2F5-4155-AE91-257689BFCC2D}"/>
              </a:ext>
            </a:extLst>
          </p:cNvPr>
          <p:cNvSpPr/>
          <p:nvPr/>
        </p:nvSpPr>
        <p:spPr>
          <a:xfrm>
            <a:off x="2046675" y="-1776200"/>
            <a:ext cx="1515581" cy="1407137"/>
          </a:xfrm>
          <a:prstGeom prst="parallelogram">
            <a:avLst>
              <a:gd name="adj" fmla="val 3902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0C656E-0897-4E3F-BF15-2ECD3AAB9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43887"/>
            <a:ext cx="639339" cy="63933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C5E60A5-FC07-48F3-91C8-33CDD6E0F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1" y="158183"/>
            <a:ext cx="640080" cy="639338"/>
          </a:xfrm>
          <a:prstGeom prst="ellipse">
            <a:avLst/>
          </a:prstGeom>
        </p:spPr>
      </p:pic>
      <p:sp>
        <p:nvSpPr>
          <p:cNvPr id="27" name="Parallelogram 26">
            <a:extLst>
              <a:ext uri="{FF2B5EF4-FFF2-40B4-BE49-F238E27FC236}">
                <a16:creationId xmlns:a16="http://schemas.microsoft.com/office/drawing/2014/main" id="{ED08C45A-223D-4247-9048-F3FC2F468216}"/>
              </a:ext>
            </a:extLst>
          </p:cNvPr>
          <p:cNvSpPr/>
          <p:nvPr/>
        </p:nvSpPr>
        <p:spPr>
          <a:xfrm>
            <a:off x="312806" y="7115742"/>
            <a:ext cx="1972781" cy="4555513"/>
          </a:xfrm>
          <a:prstGeom prst="parallelogram">
            <a:avLst>
              <a:gd name="adj" fmla="val 904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3DAFD2-D962-4C09-915C-48E99F3C3FEC}"/>
              </a:ext>
            </a:extLst>
          </p:cNvPr>
          <p:cNvGrpSpPr/>
          <p:nvPr/>
        </p:nvGrpSpPr>
        <p:grpSpPr>
          <a:xfrm>
            <a:off x="4977839" y="1805134"/>
            <a:ext cx="6698646" cy="4292178"/>
            <a:chOff x="4905374" y="1950507"/>
            <a:chExt cx="6698646" cy="42921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2F98479E-30A9-4BEB-81A5-412EE578A07F}"/>
                </a:ext>
              </a:extLst>
            </p:cNvPr>
            <p:cNvSpPr/>
            <p:nvPr/>
          </p:nvSpPr>
          <p:spPr>
            <a:xfrm>
              <a:off x="6048374" y="2874574"/>
              <a:ext cx="4403065" cy="5485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TEORI DASAR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3B9933-251D-4D89-B620-5C5A4E1FBF02}"/>
                </a:ext>
              </a:extLst>
            </p:cNvPr>
            <p:cNvSpPr/>
            <p:nvPr/>
          </p:nvSpPr>
          <p:spPr>
            <a:xfrm>
              <a:off x="10341005" y="3798570"/>
              <a:ext cx="548640" cy="5486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2835AE7-DD10-40DB-8559-F060EE132168}"/>
                </a:ext>
              </a:extLst>
            </p:cNvPr>
            <p:cNvSpPr/>
            <p:nvPr/>
          </p:nvSpPr>
          <p:spPr>
            <a:xfrm>
              <a:off x="5743574" y="3798499"/>
              <a:ext cx="4403065" cy="5485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METODOLOGI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0799CD9-EAD9-411C-AF83-D841902F2861}"/>
                </a:ext>
              </a:extLst>
            </p:cNvPr>
            <p:cNvSpPr/>
            <p:nvPr/>
          </p:nvSpPr>
          <p:spPr>
            <a:xfrm>
              <a:off x="9912380" y="4751070"/>
              <a:ext cx="548640" cy="5486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7F82740-0C36-4DFD-BB46-46CCDDA73F86}"/>
                </a:ext>
              </a:extLst>
            </p:cNvPr>
            <p:cNvSpPr/>
            <p:nvPr/>
          </p:nvSpPr>
          <p:spPr>
            <a:xfrm>
              <a:off x="5314949" y="4750999"/>
              <a:ext cx="4403065" cy="5485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HASIL DAN ANALISIS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9470DD8-5331-42F9-95B6-93EF5B8D8811}"/>
                </a:ext>
              </a:extLst>
            </p:cNvPr>
            <p:cNvSpPr/>
            <p:nvPr/>
          </p:nvSpPr>
          <p:spPr>
            <a:xfrm>
              <a:off x="9502805" y="5694045"/>
              <a:ext cx="548640" cy="5486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B5EA51FC-63ED-405D-8C22-A31C56039FA2}"/>
                </a:ext>
              </a:extLst>
            </p:cNvPr>
            <p:cNvSpPr/>
            <p:nvPr/>
          </p:nvSpPr>
          <p:spPr>
            <a:xfrm>
              <a:off x="4905374" y="5693974"/>
              <a:ext cx="4403065" cy="5485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PENUTUP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2075C5A-5B42-43D5-89D3-D4F8D1C0B206}"/>
                </a:ext>
              </a:extLst>
            </p:cNvPr>
            <p:cNvSpPr/>
            <p:nvPr/>
          </p:nvSpPr>
          <p:spPr>
            <a:xfrm>
              <a:off x="11055380" y="1950578"/>
              <a:ext cx="548640" cy="5486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ACA9D9A-2188-4740-AE1A-597CE4A2A116}"/>
                </a:ext>
              </a:extLst>
            </p:cNvPr>
            <p:cNvSpPr/>
            <p:nvPr/>
          </p:nvSpPr>
          <p:spPr>
            <a:xfrm>
              <a:off x="6457949" y="1950507"/>
              <a:ext cx="4403065" cy="54856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PENDAHULUAN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8D31BEE-4D8C-4689-ABF6-6E3872D9B287}"/>
                </a:ext>
              </a:extLst>
            </p:cNvPr>
            <p:cNvSpPr/>
            <p:nvPr/>
          </p:nvSpPr>
          <p:spPr>
            <a:xfrm>
              <a:off x="10645805" y="2874503"/>
              <a:ext cx="548640" cy="548640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4942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77556E-17 L -0.05287 0.242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5 4.07407E-6 L 0.15404 -0.5747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/>
      <p:bldP spid="40" grpId="0" animBg="1"/>
      <p:bldP spid="2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BF973F8-4ED9-4D05-A1C3-E2D9C6FCCE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24859"/>
          <a:stretch/>
        </p:blipFill>
        <p:spPr>
          <a:xfrm>
            <a:off x="7694024" y="1688950"/>
            <a:ext cx="3100970" cy="45098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7AEEB58-D3DF-4F28-9DE1-D24063C0B67E}"/>
              </a:ext>
            </a:extLst>
          </p:cNvPr>
          <p:cNvSpPr/>
          <p:nvPr/>
        </p:nvSpPr>
        <p:spPr>
          <a:xfrm>
            <a:off x="8864685" y="4124839"/>
            <a:ext cx="750805" cy="587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8FCDD6-DAAF-4D87-857E-0DD8AECEAD40}"/>
              </a:ext>
            </a:extLst>
          </p:cNvPr>
          <p:cNvGrpSpPr/>
          <p:nvPr/>
        </p:nvGrpSpPr>
        <p:grpSpPr>
          <a:xfrm>
            <a:off x="4273313" y="1672859"/>
            <a:ext cx="3745070" cy="4525962"/>
            <a:chOff x="6083929" y="1688950"/>
            <a:chExt cx="2766834" cy="4525962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A3AF34-602E-4945-A8DA-C4FD910119FB}"/>
                </a:ext>
              </a:extLst>
            </p:cNvPr>
            <p:cNvSpPr/>
            <p:nvPr/>
          </p:nvSpPr>
          <p:spPr>
            <a:xfrm>
              <a:off x="6083929" y="1688950"/>
              <a:ext cx="2282447" cy="4525962"/>
            </a:xfrm>
            <a:custGeom>
              <a:avLst/>
              <a:gdLst>
                <a:gd name="connsiteX0" fmla="*/ 1431131 w 1447800"/>
                <a:gd name="connsiteY0" fmla="*/ 1370171 h 2095500"/>
                <a:gd name="connsiteX1" fmla="*/ 1431131 w 1447800"/>
                <a:gd name="connsiteY1" fmla="*/ 1855946 h 2095500"/>
                <a:gd name="connsiteX2" fmla="*/ 1207294 w 1447800"/>
                <a:gd name="connsiteY2" fmla="*/ 2079784 h 2095500"/>
                <a:gd name="connsiteX3" fmla="*/ 245269 w 1447800"/>
                <a:gd name="connsiteY3" fmla="*/ 2079784 h 2095500"/>
                <a:gd name="connsiteX4" fmla="*/ 21431 w 1447800"/>
                <a:gd name="connsiteY4" fmla="*/ 1854994 h 2095500"/>
                <a:gd name="connsiteX5" fmla="*/ 21431 w 1447800"/>
                <a:gd name="connsiteY5" fmla="*/ 245269 h 2095500"/>
                <a:gd name="connsiteX6" fmla="*/ 245269 w 1447800"/>
                <a:gd name="connsiteY6" fmla="*/ 21431 h 2095500"/>
                <a:gd name="connsiteX7" fmla="*/ 1207294 w 1447800"/>
                <a:gd name="connsiteY7" fmla="*/ 21431 h 2095500"/>
                <a:gd name="connsiteX8" fmla="*/ 1431131 w 1447800"/>
                <a:gd name="connsiteY8" fmla="*/ 245269 h 2095500"/>
                <a:gd name="connsiteX9" fmla="*/ 1431131 w 1447800"/>
                <a:gd name="connsiteY9" fmla="*/ 1050131 h 2095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7800" h="2095500">
                  <a:moveTo>
                    <a:pt x="1431131" y="1370171"/>
                  </a:moveTo>
                  <a:lnTo>
                    <a:pt x="1431131" y="1855946"/>
                  </a:lnTo>
                  <a:cubicBezTo>
                    <a:pt x="1431131" y="1979771"/>
                    <a:pt x="1331119" y="2079784"/>
                    <a:pt x="1207294" y="2079784"/>
                  </a:cubicBezTo>
                  <a:lnTo>
                    <a:pt x="245269" y="2079784"/>
                  </a:lnTo>
                  <a:cubicBezTo>
                    <a:pt x="121444" y="2078831"/>
                    <a:pt x="21431" y="1978819"/>
                    <a:pt x="21431" y="1854994"/>
                  </a:cubicBezTo>
                  <a:lnTo>
                    <a:pt x="21431" y="245269"/>
                  </a:lnTo>
                  <a:cubicBezTo>
                    <a:pt x="21431" y="121444"/>
                    <a:pt x="121444" y="21431"/>
                    <a:pt x="245269" y="21431"/>
                  </a:cubicBezTo>
                  <a:lnTo>
                    <a:pt x="1207294" y="21431"/>
                  </a:lnTo>
                  <a:cubicBezTo>
                    <a:pt x="1331119" y="21431"/>
                    <a:pt x="1431131" y="121444"/>
                    <a:pt x="1431131" y="245269"/>
                  </a:cubicBezTo>
                  <a:lnTo>
                    <a:pt x="1431131" y="1050131"/>
                  </a:lnTo>
                </a:path>
              </a:pathLst>
            </a:custGeom>
            <a:solidFill>
              <a:schemeClr val="bg1"/>
            </a:solidFill>
            <a:ln w="31750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C5F4FCA-A890-4B1A-87F8-7690672C6D81}"/>
                </a:ext>
              </a:extLst>
            </p:cNvPr>
            <p:cNvSpPr/>
            <p:nvPr/>
          </p:nvSpPr>
          <p:spPr>
            <a:xfrm>
              <a:off x="8313500" y="4408468"/>
              <a:ext cx="439188" cy="277904"/>
            </a:xfrm>
            <a:custGeom>
              <a:avLst/>
              <a:gdLst>
                <a:gd name="connsiteX0" fmla="*/ 455771 w 476250"/>
                <a:gd name="connsiteY0" fmla="*/ 21431 h 133350"/>
                <a:gd name="connsiteX1" fmla="*/ 111919 w 476250"/>
                <a:gd name="connsiteY1" fmla="*/ 21431 h 133350"/>
                <a:gd name="connsiteX2" fmla="*/ 53816 w 476250"/>
                <a:gd name="connsiteY2" fmla="*/ 40481 h 133350"/>
                <a:gd name="connsiteX3" fmla="*/ 21431 w 476250"/>
                <a:gd name="connsiteY3" fmla="*/ 11477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0" h="133350">
                  <a:moveTo>
                    <a:pt x="455771" y="21431"/>
                  </a:moveTo>
                  <a:lnTo>
                    <a:pt x="111919" y="21431"/>
                  </a:lnTo>
                  <a:cubicBezTo>
                    <a:pt x="90964" y="21431"/>
                    <a:pt x="70009" y="28099"/>
                    <a:pt x="53816" y="40481"/>
                  </a:cubicBezTo>
                  <a:cubicBezTo>
                    <a:pt x="36671" y="53816"/>
                    <a:pt x="21431" y="76676"/>
                    <a:pt x="21431" y="114776"/>
                  </a:cubicBezTo>
                </a:path>
              </a:pathLst>
            </a:custGeom>
            <a:solidFill>
              <a:schemeClr val="bg1"/>
            </a:solidFill>
            <a:ln w="31750" cap="flat">
              <a:solidFill>
                <a:srgbClr val="00206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7CE134E-D808-4659-B0D0-75C8C333AFB7}"/>
                </a:ext>
              </a:extLst>
            </p:cNvPr>
            <p:cNvSpPr/>
            <p:nvPr/>
          </p:nvSpPr>
          <p:spPr>
            <a:xfrm>
              <a:off x="8666129" y="4269335"/>
              <a:ext cx="184634" cy="369205"/>
            </a:xfrm>
            <a:custGeom>
              <a:avLst/>
              <a:gdLst>
                <a:gd name="connsiteX0" fmla="*/ 0 w 129310"/>
                <a:gd name="connsiteY0" fmla="*/ 0 h 221673"/>
                <a:gd name="connsiteX1" fmla="*/ 129310 w 129310"/>
                <a:gd name="connsiteY1" fmla="*/ 113915 h 221673"/>
                <a:gd name="connsiteX2" fmla="*/ 3079 w 129310"/>
                <a:gd name="connsiteY2" fmla="*/ 221673 h 221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310" h="221673">
                  <a:moveTo>
                    <a:pt x="0" y="0"/>
                  </a:moveTo>
                  <a:lnTo>
                    <a:pt x="129310" y="113915"/>
                  </a:lnTo>
                  <a:lnTo>
                    <a:pt x="3079" y="221673"/>
                  </a:lnTo>
                </a:path>
              </a:pathLst>
            </a:custGeom>
            <a:noFill/>
            <a:ln w="317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5F43188-F3CB-463A-A46A-3A5A8DB7F342}"/>
              </a:ext>
            </a:extLst>
          </p:cNvPr>
          <p:cNvSpPr/>
          <p:nvPr/>
        </p:nvSpPr>
        <p:spPr>
          <a:xfrm>
            <a:off x="4087465" y="4092684"/>
            <a:ext cx="750805" cy="5877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A9EB292-E430-4221-8EE2-FBCD1ADAE8FC}"/>
              </a:ext>
            </a:extLst>
          </p:cNvPr>
          <p:cNvSpPr/>
          <p:nvPr/>
        </p:nvSpPr>
        <p:spPr>
          <a:xfrm>
            <a:off x="916853" y="1672859"/>
            <a:ext cx="3159036" cy="4525962"/>
          </a:xfrm>
          <a:custGeom>
            <a:avLst/>
            <a:gdLst>
              <a:gd name="connsiteX0" fmla="*/ 1431131 w 1447800"/>
              <a:gd name="connsiteY0" fmla="*/ 1370171 h 2095500"/>
              <a:gd name="connsiteX1" fmla="*/ 1431131 w 1447800"/>
              <a:gd name="connsiteY1" fmla="*/ 1855946 h 2095500"/>
              <a:gd name="connsiteX2" fmla="*/ 1207294 w 1447800"/>
              <a:gd name="connsiteY2" fmla="*/ 2079784 h 2095500"/>
              <a:gd name="connsiteX3" fmla="*/ 245269 w 1447800"/>
              <a:gd name="connsiteY3" fmla="*/ 2079784 h 2095500"/>
              <a:gd name="connsiteX4" fmla="*/ 21431 w 1447800"/>
              <a:gd name="connsiteY4" fmla="*/ 1854994 h 2095500"/>
              <a:gd name="connsiteX5" fmla="*/ 21431 w 1447800"/>
              <a:gd name="connsiteY5" fmla="*/ 245269 h 2095500"/>
              <a:gd name="connsiteX6" fmla="*/ 245269 w 1447800"/>
              <a:gd name="connsiteY6" fmla="*/ 21431 h 2095500"/>
              <a:gd name="connsiteX7" fmla="*/ 1207294 w 1447800"/>
              <a:gd name="connsiteY7" fmla="*/ 21431 h 2095500"/>
              <a:gd name="connsiteX8" fmla="*/ 1431131 w 1447800"/>
              <a:gd name="connsiteY8" fmla="*/ 245269 h 2095500"/>
              <a:gd name="connsiteX9" fmla="*/ 1431131 w 1447800"/>
              <a:gd name="connsiteY9" fmla="*/ 1050131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47800" h="2095500">
                <a:moveTo>
                  <a:pt x="1431131" y="1370171"/>
                </a:moveTo>
                <a:lnTo>
                  <a:pt x="1431131" y="1855946"/>
                </a:lnTo>
                <a:cubicBezTo>
                  <a:pt x="1431131" y="1979771"/>
                  <a:pt x="1331119" y="2079784"/>
                  <a:pt x="1207294" y="2079784"/>
                </a:cubicBezTo>
                <a:lnTo>
                  <a:pt x="245269" y="2079784"/>
                </a:lnTo>
                <a:cubicBezTo>
                  <a:pt x="121444" y="2078831"/>
                  <a:pt x="21431" y="1978819"/>
                  <a:pt x="21431" y="1854994"/>
                </a:cubicBezTo>
                <a:lnTo>
                  <a:pt x="21431" y="245269"/>
                </a:lnTo>
                <a:cubicBezTo>
                  <a:pt x="21431" y="121444"/>
                  <a:pt x="121444" y="21431"/>
                  <a:pt x="245269" y="21431"/>
                </a:cubicBezTo>
                <a:lnTo>
                  <a:pt x="1207294" y="21431"/>
                </a:lnTo>
                <a:cubicBezTo>
                  <a:pt x="1331119" y="21431"/>
                  <a:pt x="1431131" y="121444"/>
                  <a:pt x="1431131" y="245269"/>
                </a:cubicBezTo>
                <a:lnTo>
                  <a:pt x="1431131" y="1050131"/>
                </a:lnTo>
              </a:path>
            </a:pathLst>
          </a:custGeom>
          <a:solidFill>
            <a:schemeClr val="bg1"/>
          </a:solidFill>
          <a:ln w="317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570CF2-F88B-478A-BF75-8E1CD6359075}"/>
              </a:ext>
            </a:extLst>
          </p:cNvPr>
          <p:cNvSpPr/>
          <p:nvPr/>
        </p:nvSpPr>
        <p:spPr>
          <a:xfrm>
            <a:off x="4012383" y="4392377"/>
            <a:ext cx="750805" cy="288016"/>
          </a:xfrm>
          <a:custGeom>
            <a:avLst/>
            <a:gdLst>
              <a:gd name="connsiteX0" fmla="*/ 455771 w 476250"/>
              <a:gd name="connsiteY0" fmla="*/ 21431 h 133350"/>
              <a:gd name="connsiteX1" fmla="*/ 111919 w 476250"/>
              <a:gd name="connsiteY1" fmla="*/ 21431 h 133350"/>
              <a:gd name="connsiteX2" fmla="*/ 53816 w 476250"/>
              <a:gd name="connsiteY2" fmla="*/ 40481 h 133350"/>
              <a:gd name="connsiteX3" fmla="*/ 21431 w 476250"/>
              <a:gd name="connsiteY3" fmla="*/ 11477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133350">
                <a:moveTo>
                  <a:pt x="455771" y="21431"/>
                </a:moveTo>
                <a:lnTo>
                  <a:pt x="111919" y="21431"/>
                </a:lnTo>
                <a:cubicBezTo>
                  <a:pt x="90964" y="21431"/>
                  <a:pt x="70009" y="28099"/>
                  <a:pt x="53816" y="40481"/>
                </a:cubicBezTo>
                <a:cubicBezTo>
                  <a:pt x="36671" y="53816"/>
                  <a:pt x="21431" y="76676"/>
                  <a:pt x="21431" y="114776"/>
                </a:cubicBezTo>
              </a:path>
            </a:pathLst>
          </a:custGeom>
          <a:solidFill>
            <a:schemeClr val="bg1"/>
          </a:solidFill>
          <a:ln w="317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791EBB9-417A-4031-A8AF-392B947CD957}"/>
              </a:ext>
            </a:extLst>
          </p:cNvPr>
          <p:cNvSpPr/>
          <p:nvPr/>
        </p:nvSpPr>
        <p:spPr>
          <a:xfrm>
            <a:off x="4537055" y="4253244"/>
            <a:ext cx="215371" cy="369205"/>
          </a:xfrm>
          <a:custGeom>
            <a:avLst/>
            <a:gdLst>
              <a:gd name="connsiteX0" fmla="*/ 0 w 129310"/>
              <a:gd name="connsiteY0" fmla="*/ 0 h 221673"/>
              <a:gd name="connsiteX1" fmla="*/ 129310 w 129310"/>
              <a:gd name="connsiteY1" fmla="*/ 113915 h 221673"/>
              <a:gd name="connsiteX2" fmla="*/ 3079 w 129310"/>
              <a:gd name="connsiteY2" fmla="*/ 221673 h 22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310" h="221673">
                <a:moveTo>
                  <a:pt x="0" y="0"/>
                </a:moveTo>
                <a:lnTo>
                  <a:pt x="129310" y="113915"/>
                </a:lnTo>
                <a:lnTo>
                  <a:pt x="3079" y="221673"/>
                </a:lnTo>
              </a:path>
            </a:pathLst>
          </a:custGeom>
          <a:solidFill>
            <a:schemeClr val="bg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360A8B-182C-4697-9D3C-968040E7A59A}"/>
              </a:ext>
            </a:extLst>
          </p:cNvPr>
          <p:cNvSpPr txBox="1"/>
          <p:nvPr/>
        </p:nvSpPr>
        <p:spPr>
          <a:xfrm>
            <a:off x="4837634" y="3761252"/>
            <a:ext cx="226499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PENGONTROL LOGIKA </a:t>
            </a:r>
            <a:r>
              <a:rPr lang="en-US" altLang="ko-KR" sz="2400" b="1" i="1" dirty="0">
                <a:cs typeface="Arial" pitchFamily="34" charset="0"/>
              </a:rPr>
              <a:t>FUZZY </a:t>
            </a:r>
            <a:r>
              <a:rPr lang="en-US" altLang="ko-KR" sz="2400" b="1" dirty="0">
                <a:cs typeface="Arial" pitchFamily="34" charset="0"/>
              </a:rPr>
              <a:t>SUGENO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87E1E2D-5A40-4FCE-9683-5C62C751321B}"/>
              </a:ext>
            </a:extLst>
          </p:cNvPr>
          <p:cNvSpPr txBox="1"/>
          <p:nvPr/>
        </p:nvSpPr>
        <p:spPr>
          <a:xfrm>
            <a:off x="1310566" y="3849856"/>
            <a:ext cx="224743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cs typeface="Arial" pitchFamily="34" charset="0"/>
              </a:rPr>
              <a:t>PENGONTROL PID PSO</a:t>
            </a:r>
            <a:endParaRPr lang="ko-KR" altLang="en-US" sz="2400" b="1" dirty="0">
              <a:cs typeface="Arial" pitchFamily="34" charset="0"/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341D6C7-4500-4397-A289-BF2D62E8559B}"/>
              </a:ext>
            </a:extLst>
          </p:cNvPr>
          <p:cNvSpPr/>
          <p:nvPr/>
        </p:nvSpPr>
        <p:spPr>
          <a:xfrm>
            <a:off x="2943721" y="2444675"/>
            <a:ext cx="316858" cy="724247"/>
          </a:xfrm>
          <a:custGeom>
            <a:avLst/>
            <a:gdLst/>
            <a:ahLst/>
            <a:cxnLst/>
            <a:rect l="l" t="t" r="r" b="b"/>
            <a:pathLst>
              <a:path w="158744" h="362843">
                <a:moveTo>
                  <a:pt x="102543" y="0"/>
                </a:moveTo>
                <a:lnTo>
                  <a:pt x="158744" y="0"/>
                </a:lnTo>
                <a:lnTo>
                  <a:pt x="158744" y="362843"/>
                </a:lnTo>
                <a:lnTo>
                  <a:pt x="89479" y="362843"/>
                </a:lnTo>
                <a:lnTo>
                  <a:pt x="89479" y="101803"/>
                </a:lnTo>
                <a:cubicBezTo>
                  <a:pt x="64172" y="125467"/>
                  <a:pt x="34346" y="142968"/>
                  <a:pt x="0" y="154307"/>
                </a:cubicBezTo>
                <a:lnTo>
                  <a:pt x="0" y="91450"/>
                </a:lnTo>
                <a:cubicBezTo>
                  <a:pt x="18077" y="85534"/>
                  <a:pt x="37714" y="74319"/>
                  <a:pt x="58913" y="57804"/>
                </a:cubicBezTo>
                <a:cubicBezTo>
                  <a:pt x="80112" y="41288"/>
                  <a:pt x="94655" y="22020"/>
                  <a:pt x="102543" y="0"/>
                </a:cubicBez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BA87B4A-3F12-4B65-8149-51B76038DCC7}"/>
              </a:ext>
            </a:extLst>
          </p:cNvPr>
          <p:cNvSpPr txBox="1"/>
          <p:nvPr/>
        </p:nvSpPr>
        <p:spPr>
          <a:xfrm>
            <a:off x="1542586" y="2746534"/>
            <a:ext cx="138389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accent1"/>
                </a:solidFill>
                <a:cs typeface="Arial" pitchFamily="34" charset="0"/>
              </a:rPr>
              <a:t>Metode</a:t>
            </a:r>
            <a:endParaRPr lang="ko-KR" altLang="en-US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1D4CFE-E0F0-4EE3-B80C-B57DB1F759B1}"/>
              </a:ext>
            </a:extLst>
          </p:cNvPr>
          <p:cNvSpPr txBox="1"/>
          <p:nvPr/>
        </p:nvSpPr>
        <p:spPr>
          <a:xfrm>
            <a:off x="4837634" y="2809609"/>
            <a:ext cx="139994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002060"/>
                </a:solidFill>
                <a:cs typeface="Arial" pitchFamily="34" charset="0"/>
              </a:rPr>
              <a:t>Metode</a:t>
            </a:r>
            <a:endParaRPr lang="ko-KR" altLang="en-US" sz="28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FF49E24-D660-4CC7-AAFE-74DA6342A594}"/>
              </a:ext>
            </a:extLst>
          </p:cNvPr>
          <p:cNvSpPr/>
          <p:nvPr/>
        </p:nvSpPr>
        <p:spPr>
          <a:xfrm>
            <a:off x="6237581" y="2490239"/>
            <a:ext cx="484637" cy="724247"/>
          </a:xfrm>
          <a:custGeom>
            <a:avLst/>
            <a:gdLst/>
            <a:ahLst/>
            <a:cxnLst/>
            <a:rect l="l" t="t" r="r" b="b"/>
            <a:pathLst>
              <a:path w="242800" h="362843">
                <a:moveTo>
                  <a:pt x="128179" y="0"/>
                </a:moveTo>
                <a:cubicBezTo>
                  <a:pt x="163838" y="0"/>
                  <a:pt x="191857" y="9613"/>
                  <a:pt x="212234" y="28840"/>
                </a:cubicBezTo>
                <a:cubicBezTo>
                  <a:pt x="232611" y="48067"/>
                  <a:pt x="242800" y="71977"/>
                  <a:pt x="242800" y="100571"/>
                </a:cubicBezTo>
                <a:cubicBezTo>
                  <a:pt x="242800" y="116839"/>
                  <a:pt x="239883" y="132328"/>
                  <a:pt x="234049" y="147035"/>
                </a:cubicBezTo>
                <a:cubicBezTo>
                  <a:pt x="228215" y="161743"/>
                  <a:pt x="218972" y="177149"/>
                  <a:pt x="206318" y="193253"/>
                </a:cubicBezTo>
                <a:cubicBezTo>
                  <a:pt x="197937" y="203935"/>
                  <a:pt x="182819" y="219300"/>
                  <a:pt x="160963" y="239348"/>
                </a:cubicBezTo>
                <a:cubicBezTo>
                  <a:pt x="139107" y="259397"/>
                  <a:pt x="125262" y="272707"/>
                  <a:pt x="119428" y="279281"/>
                </a:cubicBezTo>
                <a:cubicBezTo>
                  <a:pt x="113594" y="285854"/>
                  <a:pt x="108870" y="292263"/>
                  <a:pt x="105254" y="298507"/>
                </a:cubicBezTo>
                <a:lnTo>
                  <a:pt x="242800" y="298507"/>
                </a:lnTo>
                <a:lnTo>
                  <a:pt x="242800" y="362843"/>
                </a:lnTo>
                <a:lnTo>
                  <a:pt x="0" y="362843"/>
                </a:lnTo>
                <a:cubicBezTo>
                  <a:pt x="2630" y="338522"/>
                  <a:pt x="10518" y="315475"/>
                  <a:pt x="23664" y="293701"/>
                </a:cubicBezTo>
                <a:cubicBezTo>
                  <a:pt x="36811" y="271927"/>
                  <a:pt x="62775" y="243046"/>
                  <a:pt x="101557" y="207057"/>
                </a:cubicBezTo>
                <a:cubicBezTo>
                  <a:pt x="132780" y="177971"/>
                  <a:pt x="151924" y="158251"/>
                  <a:pt x="158991" y="147898"/>
                </a:cubicBezTo>
                <a:cubicBezTo>
                  <a:pt x="168522" y="133601"/>
                  <a:pt x="173287" y="119469"/>
                  <a:pt x="173287" y="105501"/>
                </a:cubicBezTo>
                <a:cubicBezTo>
                  <a:pt x="173287" y="90053"/>
                  <a:pt x="169138" y="78181"/>
                  <a:pt x="160839" y="69882"/>
                </a:cubicBezTo>
                <a:cubicBezTo>
                  <a:pt x="152541" y="61583"/>
                  <a:pt x="141079" y="57434"/>
                  <a:pt x="126453" y="57434"/>
                </a:cubicBezTo>
                <a:cubicBezTo>
                  <a:pt x="111992" y="57434"/>
                  <a:pt x="100489" y="61789"/>
                  <a:pt x="91944" y="70498"/>
                </a:cubicBezTo>
                <a:cubicBezTo>
                  <a:pt x="83398" y="79208"/>
                  <a:pt x="78468" y="93669"/>
                  <a:pt x="77154" y="113881"/>
                </a:cubicBezTo>
                <a:lnTo>
                  <a:pt x="8135" y="106980"/>
                </a:lnTo>
                <a:cubicBezTo>
                  <a:pt x="12243" y="68855"/>
                  <a:pt x="25143" y="41494"/>
                  <a:pt x="46835" y="24896"/>
                </a:cubicBezTo>
                <a:cubicBezTo>
                  <a:pt x="68526" y="8299"/>
                  <a:pt x="95641" y="0"/>
                  <a:pt x="128179" y="0"/>
                </a:cubicBezTo>
                <a:close/>
              </a:path>
            </a:pathLst>
          </a:custGeom>
          <a:noFill/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99715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81835-E53A-45BD-A78D-AEE7A71C1026}"/>
              </a:ext>
            </a:extLst>
          </p:cNvPr>
          <p:cNvSpPr txBox="1"/>
          <p:nvPr/>
        </p:nvSpPr>
        <p:spPr>
          <a:xfrm>
            <a:off x="268604" y="1004592"/>
            <a:ext cx="8743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PID PSO</a:t>
            </a:r>
            <a:endParaRPr lang="en-US" sz="1600" b="1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B06F81-6BA5-44AA-A61F-EEE88424AF53}"/>
                  </a:ext>
                </a:extLst>
              </p:cNvPr>
              <p:cNvSpPr txBox="1"/>
              <p:nvPr/>
            </p:nvSpPr>
            <p:spPr>
              <a:xfrm>
                <a:off x="1376587" y="4042580"/>
                <a:ext cx="8075013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400" dirty="0"/>
              </a:p>
              <a:p>
                <a:pPr marL="342900" lvl="0" indent="-342900" algn="just">
                  <a:buFont typeface="+mj-lt"/>
                  <a:buAutoNum type="arabicPeriod"/>
                </a:pPr>
                <a:r>
                  <a:rPr lang="en-US" sz="1400" dirty="0" err="1"/>
                  <a:t>Menentukan</a:t>
                </a:r>
                <a:r>
                  <a:rPr lang="en-US" sz="1400" dirty="0"/>
                  <a:t> </a:t>
                </a:r>
                <a:r>
                  <a:rPr lang="en-US" sz="1400" b="1" dirty="0" err="1"/>
                  <a:t>jumlah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partikel</a:t>
                </a:r>
                <a:r>
                  <a:rPr lang="en-US" sz="1400" b="1" dirty="0"/>
                  <a:t> </a:t>
                </a:r>
                <a:r>
                  <a:rPr lang="en-US" sz="1400" dirty="0" err="1"/>
                  <a:t>atau</a:t>
                </a:r>
                <a:r>
                  <a:rPr lang="en-US" sz="1400" dirty="0"/>
                  <a:t> </a:t>
                </a:r>
                <a:r>
                  <a:rPr lang="en-US" sz="1400" i="1" dirty="0"/>
                  <a:t>agent </a:t>
                </a:r>
                <a:r>
                  <a:rPr lang="en-US" sz="1400" dirty="0" err="1"/>
                  <a:t>dalam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koloni</a:t>
                </a:r>
                <a:r>
                  <a:rPr lang="en-US" sz="1400" dirty="0"/>
                  <a:t> (</a:t>
                </a:r>
                <a:r>
                  <a:rPr lang="en-US" sz="1400" b="1" i="1" dirty="0"/>
                  <a:t>swarm</a:t>
                </a:r>
                <a:r>
                  <a:rPr lang="en-US" sz="1400" dirty="0"/>
                  <a:t>)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100. </a:t>
                </a:r>
                <a:r>
                  <a:rPr lang="en-US" sz="1400" dirty="0" err="1"/>
                  <a:t>Jumlah</a:t>
                </a:r>
                <a:r>
                  <a:rPr lang="en-US" sz="1400" dirty="0"/>
                  <a:t> iterasi 150 dan </a:t>
                </a:r>
                <a:r>
                  <a:rPr lang="en-US" sz="1400" dirty="0" err="1"/>
                  <a:t>kriteria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pemberhentian</a:t>
                </a:r>
                <a:r>
                  <a:rPr lang="en-US" sz="1400" dirty="0"/>
                  <a:t> minimal 30 iterasi</a:t>
                </a:r>
              </a:p>
              <a:p>
                <a:pPr marL="342900" lvl="0" indent="-342900" algn="just">
                  <a:buFont typeface="+mj-lt"/>
                  <a:buAutoNum type="arabicPeriod"/>
                </a:pPr>
                <a:endParaRPr lang="en-US" sz="1400" dirty="0"/>
              </a:p>
              <a:p>
                <a:pPr marL="342900" lvl="0" indent="-342900" algn="just">
                  <a:buFont typeface="+mj-lt"/>
                  <a:buAutoNum type="arabicPeriod"/>
                </a:pPr>
                <a:r>
                  <a:rPr lang="en-US" sz="1400" dirty="0" err="1"/>
                  <a:t>Menentukan</a:t>
                </a:r>
                <a:r>
                  <a:rPr lang="en-US" sz="1400" dirty="0"/>
                  <a:t> </a:t>
                </a:r>
                <a:r>
                  <a:rPr lang="en-US" sz="1400" b="1" dirty="0" err="1"/>
                  <a:t>nilai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batas</a:t>
                </a:r>
                <a:r>
                  <a:rPr lang="en-US" sz="1400" dirty="0"/>
                  <a:t>.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batas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digunakan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yaitu</a:t>
                </a:r>
                <a:r>
                  <a:rPr lang="en-US" sz="1400" dirty="0"/>
                  <a:t> 30000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bobot</a:t>
                </a:r>
                <a:r>
                  <a:rPr lang="en-US" sz="1400" dirty="0"/>
                  <a:t> parameter PID </a:t>
                </a:r>
                <a:r>
                  <a:rPr lang="en-US" sz="1400" dirty="0" err="1"/>
                  <a:t>sebesar</a:t>
                </a:r>
                <a:r>
                  <a:rPr lang="en-US" sz="1400" dirty="0"/>
                  <a:t> [1,1 0,22 0,04] </a:t>
                </a:r>
                <a:r>
                  <a:rPr lang="en-US" sz="1400" dirty="0" err="1"/>
                  <a:t>sebagai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atas</a:t>
                </a:r>
                <a:r>
                  <a:rPr lang="en-US" sz="1400" dirty="0"/>
                  <a:t> dan [0 0 0] </a:t>
                </a:r>
                <a:r>
                  <a:rPr lang="en-US" sz="1400" dirty="0" err="1"/>
                  <a:t>sebagai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batas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bawah</a:t>
                </a:r>
                <a:endParaRPr lang="en-US" sz="1400" dirty="0"/>
              </a:p>
              <a:p>
                <a:pPr marL="342900" lvl="0" indent="-342900" algn="just">
                  <a:buFont typeface="+mj-lt"/>
                  <a:buAutoNum type="arabicPeriod"/>
                </a:pPr>
                <a:endParaRPr lang="en-US" sz="1400" dirty="0"/>
              </a:p>
              <a:p>
                <a:pPr marL="342900" lvl="0" indent="-342900" algn="just">
                  <a:buFont typeface="+mj-lt"/>
                  <a:buAutoNum type="arabicPeriod"/>
                </a:pPr>
                <a:r>
                  <a:rPr lang="en-US" sz="1400" dirty="0" err="1"/>
                  <a:t>Menentukan</a:t>
                </a:r>
                <a:r>
                  <a:rPr lang="en-US" sz="1400" dirty="0"/>
                  <a:t> konstanta </a:t>
                </a:r>
                <a:r>
                  <a:rPr lang="en-US" sz="1400" b="1" dirty="0" err="1"/>
                  <a:t>beban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inersia</a:t>
                </a:r>
                <a:r>
                  <a:rPr lang="en-US" sz="1400" b="1" dirty="0"/>
                  <a:t> 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US" sz="1400" dirty="0"/>
                  <a:t>),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b="1" dirty="0" err="1"/>
                  <a:t>penyesuaian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diri</a:t>
                </a:r>
                <a:r>
                  <a:rPr lang="en-US" sz="1400" b="1" dirty="0"/>
                  <a:t> 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) dan </a:t>
                </a:r>
                <a:r>
                  <a:rPr lang="en-US" sz="1400" dirty="0" err="1"/>
                  <a:t>konstanta</a:t>
                </a:r>
                <a:r>
                  <a:rPr lang="en-US" sz="1400" dirty="0"/>
                  <a:t> </a:t>
                </a:r>
                <a:r>
                  <a:rPr lang="en-US" sz="1400" b="1" dirty="0" err="1"/>
                  <a:t>penyesuaian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sosial</a:t>
                </a:r>
                <a:r>
                  <a:rPr lang="en-US" sz="1400" b="1" dirty="0"/>
                  <a:t> </a:t>
                </a:r>
                <a:r>
                  <a:rPr lang="en-US" sz="1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B06F81-6BA5-44AA-A61F-EEE88424A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87" y="4042580"/>
                <a:ext cx="8075013" cy="2031325"/>
              </a:xfrm>
              <a:prstGeom prst="rect">
                <a:avLst/>
              </a:prstGeom>
              <a:blipFill>
                <a:blip r:embed="rId4"/>
                <a:stretch>
                  <a:fillRect l="-302" r="-302" b="-240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9C345-C7AA-4B3D-AD65-329EF4E2F31F}"/>
              </a:ext>
            </a:extLst>
          </p:cNvPr>
          <p:cNvGrpSpPr/>
          <p:nvPr/>
        </p:nvGrpSpPr>
        <p:grpSpPr>
          <a:xfrm>
            <a:off x="268604" y="1465361"/>
            <a:ext cx="10340962" cy="5166258"/>
            <a:chOff x="268604" y="1465361"/>
            <a:chExt cx="10340962" cy="51662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AD1DAC-8570-491F-98C3-9BA946FDD81A}"/>
                </a:ext>
              </a:extLst>
            </p:cNvPr>
            <p:cNvSpPr txBox="1"/>
            <p:nvPr/>
          </p:nvSpPr>
          <p:spPr>
            <a:xfrm>
              <a:off x="616220" y="1465361"/>
              <a:ext cx="38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err="1"/>
                <a:t>Tahapan</a:t>
              </a:r>
              <a:r>
                <a:rPr lang="en-US" sz="1400" b="1" dirty="0"/>
                <a:t> </a:t>
              </a:r>
              <a:r>
                <a:rPr lang="en-US" sz="1400" b="1" i="1" dirty="0"/>
                <a:t>tuning </a:t>
              </a:r>
              <a:r>
                <a:rPr lang="en-US" sz="1400" b="1" dirty="0"/>
                <a:t>PID </a:t>
              </a:r>
              <a:r>
                <a:rPr lang="en-US" sz="1400" b="1" dirty="0" err="1"/>
                <a:t>menggunakan</a:t>
              </a:r>
              <a:r>
                <a:rPr lang="en-US" sz="1400" b="1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PSO: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F95AFD-1845-4A48-94BE-E8EDEA13133D}"/>
                </a:ext>
              </a:extLst>
            </p:cNvPr>
            <p:cNvGrpSpPr/>
            <p:nvPr/>
          </p:nvGrpSpPr>
          <p:grpSpPr>
            <a:xfrm>
              <a:off x="268604" y="1619249"/>
              <a:ext cx="10340962" cy="5012370"/>
              <a:chOff x="268604" y="1619249"/>
              <a:chExt cx="10340962" cy="510222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2340E09-3DBA-4FB1-BCBB-FBC5693E8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3389" y="1619250"/>
                <a:ext cx="6097672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AB1E705-1F1D-47C7-B8B3-901876A8F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C838275-7179-490A-8730-2D889A03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E97B37-3887-4109-9464-7F7956B9A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7F8F42-9BBB-4D28-AC3C-913A01E10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8C8BAE2D-0D63-4537-A005-D6418109FB4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548339" y="1846703"/>
            <a:ext cx="5731510" cy="207391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203D4397-BCB3-4407-A19D-70F902CB9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190047"/>
                  </p:ext>
                </p:extLst>
              </p:nvPr>
            </p:nvGraphicFramePr>
            <p:xfrm>
              <a:off x="3928828" y="6035992"/>
              <a:ext cx="2970530" cy="5029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473835">
                      <a:extLst>
                        <a:ext uri="{9D8B030D-6E8A-4147-A177-3AD203B41FA5}">
                          <a16:colId xmlns:a16="http://schemas.microsoft.com/office/drawing/2014/main" val="2067844869"/>
                        </a:ext>
                      </a:extLst>
                    </a:gridCol>
                    <a:gridCol w="1496695">
                      <a:extLst>
                        <a:ext uri="{9D8B030D-6E8A-4147-A177-3AD203B41FA5}">
                          <a16:colId xmlns:a16="http://schemas.microsoft.com/office/drawing/2014/main" val="279383058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>
                                    <a:effectLst/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0,2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96566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1,49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856247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1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1,49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79389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203D4397-BCB3-4407-A19D-70F902CB97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190047"/>
                  </p:ext>
                </p:extLst>
              </p:nvPr>
            </p:nvGraphicFramePr>
            <p:xfrm>
              <a:off x="3928828" y="6035992"/>
              <a:ext cx="2970530" cy="50292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1473835">
                      <a:extLst>
                        <a:ext uri="{9D8B030D-6E8A-4147-A177-3AD203B41FA5}">
                          <a16:colId xmlns:a16="http://schemas.microsoft.com/office/drawing/2014/main" val="2067844869"/>
                        </a:ext>
                      </a:extLst>
                    </a:gridCol>
                    <a:gridCol w="1496695">
                      <a:extLst>
                        <a:ext uri="{9D8B030D-6E8A-4147-A177-3AD203B41FA5}">
                          <a16:colId xmlns:a16="http://schemas.microsoft.com/office/drawing/2014/main" val="2793830582"/>
                        </a:ext>
                      </a:extLst>
                    </a:gridCol>
                  </a:tblGrid>
                  <a:tr h="167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413" t="-28571" r="-102479" b="-246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</a:rPr>
                            <a:t>0,2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9656657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413" t="-133333" r="-102479" b="-1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1,49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438562471"/>
                      </a:ext>
                    </a:extLst>
                  </a:tr>
                  <a:tr h="167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6"/>
                          <a:stretch>
                            <a:fillRect l="-413" t="-225000" r="-102479" b="-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457200" algn="ctr">
                            <a:lnSpc>
                              <a:spcPct val="10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1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1,49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879389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808B8A02-3085-401F-96F4-C2802B50E848}"/>
              </a:ext>
            </a:extLst>
          </p:cNvPr>
          <p:cNvSpPr/>
          <p:nvPr/>
        </p:nvSpPr>
        <p:spPr>
          <a:xfrm>
            <a:off x="3787495" y="3914202"/>
            <a:ext cx="35750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3.9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Struktur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Kontroler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7429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5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81835-E53A-45BD-A78D-AEE7A71C1026}"/>
              </a:ext>
            </a:extLst>
          </p:cNvPr>
          <p:cNvSpPr txBox="1"/>
          <p:nvPr/>
        </p:nvSpPr>
        <p:spPr>
          <a:xfrm>
            <a:off x="268604" y="1004592"/>
            <a:ext cx="8743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PID PSO</a:t>
            </a:r>
            <a:endParaRPr lang="en-US" sz="1600" b="1" i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B06F81-6BA5-44AA-A61F-EEE88424AF53}"/>
              </a:ext>
            </a:extLst>
          </p:cNvPr>
          <p:cNvSpPr txBox="1"/>
          <p:nvPr/>
        </p:nvSpPr>
        <p:spPr>
          <a:xfrm>
            <a:off x="1790320" y="1959265"/>
            <a:ext cx="8075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4. </a:t>
            </a:r>
            <a:r>
              <a:rPr lang="en-US" sz="1400" dirty="0" err="1"/>
              <a:t>Menentukan</a:t>
            </a:r>
            <a:r>
              <a:rPr lang="en-US" sz="1400" dirty="0"/>
              <a:t> </a:t>
            </a:r>
            <a:r>
              <a:rPr lang="en-US" sz="1400" b="1" dirty="0" err="1"/>
              <a:t>fungsi</a:t>
            </a:r>
            <a:r>
              <a:rPr lang="en-US" sz="1400" b="1" dirty="0"/>
              <a:t> </a:t>
            </a:r>
            <a:r>
              <a:rPr lang="en-US" sz="1400" b="1" dirty="0" err="1"/>
              <a:t>objektif</a:t>
            </a:r>
            <a:r>
              <a:rPr lang="en-US" sz="1400" b="1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meminimalkan</a:t>
            </a:r>
            <a:r>
              <a:rPr lang="en-US" sz="1400" dirty="0"/>
              <a:t> </a:t>
            </a:r>
            <a:r>
              <a:rPr lang="en-US" sz="1400" i="1" dirty="0"/>
              <a:t>error</a:t>
            </a:r>
            <a:endParaRPr lang="en-US" sz="14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9C345-C7AA-4B3D-AD65-329EF4E2F31F}"/>
              </a:ext>
            </a:extLst>
          </p:cNvPr>
          <p:cNvGrpSpPr/>
          <p:nvPr/>
        </p:nvGrpSpPr>
        <p:grpSpPr>
          <a:xfrm>
            <a:off x="268604" y="1465361"/>
            <a:ext cx="10340962" cy="5166258"/>
            <a:chOff x="268604" y="1465361"/>
            <a:chExt cx="10340962" cy="51662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AD1DAC-8570-491F-98C3-9BA946FDD81A}"/>
                </a:ext>
              </a:extLst>
            </p:cNvPr>
            <p:cNvSpPr txBox="1"/>
            <p:nvPr/>
          </p:nvSpPr>
          <p:spPr>
            <a:xfrm>
              <a:off x="616220" y="1465361"/>
              <a:ext cx="38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err="1"/>
                <a:t>Tahapan</a:t>
              </a:r>
              <a:r>
                <a:rPr lang="en-US" sz="1400" b="1" dirty="0"/>
                <a:t> </a:t>
              </a:r>
              <a:r>
                <a:rPr lang="en-US" sz="1400" b="1" i="1" dirty="0"/>
                <a:t>tuning </a:t>
              </a:r>
              <a:r>
                <a:rPr lang="en-US" sz="1400" b="1" dirty="0"/>
                <a:t>PID </a:t>
              </a:r>
              <a:r>
                <a:rPr lang="en-US" sz="1400" b="1" dirty="0" err="1"/>
                <a:t>menggunakan</a:t>
              </a:r>
              <a:r>
                <a:rPr lang="en-US" sz="1400" b="1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PSO: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F95AFD-1845-4A48-94BE-E8EDEA13133D}"/>
                </a:ext>
              </a:extLst>
            </p:cNvPr>
            <p:cNvGrpSpPr/>
            <p:nvPr/>
          </p:nvGrpSpPr>
          <p:grpSpPr>
            <a:xfrm>
              <a:off x="268604" y="1619249"/>
              <a:ext cx="10340962" cy="5012370"/>
              <a:chOff x="268604" y="1619249"/>
              <a:chExt cx="10340962" cy="510222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2340E09-3DBA-4FB1-BCBB-FBC5693E8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3389" y="1619250"/>
                <a:ext cx="6097672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AB1E705-1F1D-47C7-B8B3-901876A8F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C838275-7179-490A-8730-2D889A03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E97B37-3887-4109-9464-7F7956B9A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7F8F42-9BBB-4D28-AC3C-913A01E10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30A21A-97F4-4245-88B5-24202B2E6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409093"/>
                  </p:ext>
                </p:extLst>
              </p:nvPr>
            </p:nvGraphicFramePr>
            <p:xfrm>
              <a:off x="2065020" y="2515709"/>
              <a:ext cx="4030980" cy="1318769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30980">
                      <a:extLst>
                        <a:ext uri="{9D8B030D-6E8A-4147-A177-3AD203B41FA5}">
                          <a16:colId xmlns:a16="http://schemas.microsoft.com/office/drawing/2014/main" val="893475352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𝑅𝑀𝑆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𝑠𝑝𝑑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𝑅𝑀𝑆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𝑝𝑜𝑠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5080126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𝐽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2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sub>
                                                    </m:s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)−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2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sub>
                                                    </m:s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ctrlPr>
                                              <a:rPr lang="en-US" sz="12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2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sup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sz="12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d>
                                                  <m:dPr>
                                                    <m:begChr m:val="["/>
                                                    <m:endChr m:val="]"/>
                                                    <m:ctrlPr>
                                                      <a:rPr lang="en-US" sz="12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  <m: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2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sub>
                                                    </m:s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)−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200" i="1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1200"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200" i="1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1200"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𝑖</m:t>
                                                            </m:r>
                                                          </m:sub>
                                                        </m:sSub>
                                                      </m:sub>
                                                    </m:sSub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(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  <m:r>
                                                      <a:rPr lang="en-US" sz="12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)</m:t>
                                                    </m:r>
                                                  </m:e>
                                                </m:d>
                                              </m:e>
                                              <m:sup>
                                                <m:r>
                                                  <a:rPr lang="en-US" sz="12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sz="12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12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709291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B30A21A-97F4-4245-88B5-24202B2E61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0409093"/>
                  </p:ext>
                </p:extLst>
              </p:nvPr>
            </p:nvGraphicFramePr>
            <p:xfrm>
              <a:off x="2065020" y="2515709"/>
              <a:ext cx="4030980" cy="1329754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30980">
                      <a:extLst>
                        <a:ext uri="{9D8B030D-6E8A-4147-A177-3AD203B41FA5}">
                          <a16:colId xmlns:a16="http://schemas.microsoft.com/office/drawing/2014/main" val="893475352"/>
                        </a:ext>
                      </a:extLst>
                    </a:gridCol>
                  </a:tblGrid>
                  <a:tr h="29902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b="-3469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801265"/>
                      </a:ext>
                    </a:extLst>
                  </a:tr>
                  <a:tr h="1030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92913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E50264F-609C-4A85-A2E1-2477710F33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90752"/>
                  </p:ext>
                </p:extLst>
              </p:nvPr>
            </p:nvGraphicFramePr>
            <p:xfrm>
              <a:off x="2068581" y="4118097"/>
              <a:ext cx="4030980" cy="867030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30980">
                      <a:extLst>
                        <a:ext uri="{9D8B030D-6E8A-4147-A177-3AD203B41FA5}">
                          <a16:colId xmlns:a16="http://schemas.microsoft.com/office/drawing/2014/main" val="2373878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)≤4,5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17090127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)&lt;0,0005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4744846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324,99&lt;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)&lt;325 (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52266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E50264F-609C-4A85-A2E1-2477710F33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790752"/>
                  </p:ext>
                </p:extLst>
              </p:nvPr>
            </p:nvGraphicFramePr>
            <p:xfrm>
              <a:off x="2068581" y="4118097"/>
              <a:ext cx="4030980" cy="875158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030980">
                      <a:extLst>
                        <a:ext uri="{9D8B030D-6E8A-4147-A177-3AD203B41FA5}">
                          <a16:colId xmlns:a16="http://schemas.microsoft.com/office/drawing/2014/main" val="237387869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b="-23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0901275"/>
                      </a:ext>
                    </a:extLst>
                  </a:tr>
                  <a:tr h="3004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0000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74484654"/>
                      </a:ext>
                    </a:extLst>
                  </a:tr>
                  <a:tr h="3004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0000" b="-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226674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9B3F0CC-51A9-4FCF-9F07-E04ECAAB7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397131"/>
                  </p:ext>
                </p:extLst>
              </p:nvPr>
            </p:nvGraphicFramePr>
            <p:xfrm>
              <a:off x="7059747" y="3011170"/>
              <a:ext cx="2697480" cy="1885633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7040">
                      <a:extLst>
                        <a:ext uri="{9D8B030D-6E8A-4147-A177-3AD203B41FA5}">
                          <a16:colId xmlns:a16="http://schemas.microsoft.com/office/drawing/2014/main" val="251896997"/>
                        </a:ext>
                      </a:extLst>
                    </a:gridCol>
                    <a:gridCol w="223520">
                      <a:extLst>
                        <a:ext uri="{9D8B030D-6E8A-4147-A177-3AD203B41FA5}">
                          <a16:colId xmlns:a16="http://schemas.microsoft.com/office/drawing/2014/main" val="14510043"/>
                        </a:ext>
                      </a:extLst>
                    </a:gridCol>
                    <a:gridCol w="2026920">
                      <a:extLst>
                        <a:ext uri="{9D8B030D-6E8A-4147-A177-3AD203B41FA5}">
                          <a16:colId xmlns:a16="http://schemas.microsoft.com/office/drawing/2014/main" val="364512705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Respon posisi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461096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Respon kecepatan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937969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Referensi posisi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448450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Referensi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kecepatan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kereta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9685273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Jumlah data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00325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Waktu simulasi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861302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Nilai </a:t>
                          </a:r>
                          <a:r>
                            <a:rPr lang="en-US" sz="1200" dirty="0" err="1">
                              <a:effectLst/>
                            </a:rPr>
                            <a:t>waktu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akhir</a:t>
                          </a:r>
                          <a:r>
                            <a:rPr lang="en-US" sz="1200" dirty="0">
                              <a:effectLst/>
                            </a:rPr>
                            <a:t> (80 </a:t>
                          </a:r>
                          <a:r>
                            <a:rPr lang="en-US" sz="1200" dirty="0" err="1">
                              <a:effectLst/>
                            </a:rPr>
                            <a:t>detik</a:t>
                          </a:r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19804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09B3F0CC-51A9-4FCF-9F07-E04ECAAB70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2397131"/>
                  </p:ext>
                </p:extLst>
              </p:nvPr>
            </p:nvGraphicFramePr>
            <p:xfrm>
              <a:off x="7059747" y="3011170"/>
              <a:ext cx="2697480" cy="1889697"/>
            </p:xfrm>
            <a:graphic>
              <a:graphicData uri="http://schemas.openxmlformats.org/drawingml/2006/table">
                <a:tbl>
                  <a:tblPr firstRow="1" firstCol="1" bandRow="1">
                    <a:tableStyleId>{5940675A-B579-460E-94D1-54222C63F5DA}</a:tableStyleId>
                  </a:tblPr>
                  <a:tblGrid>
                    <a:gridCol w="447040">
                      <a:extLst>
                        <a:ext uri="{9D8B030D-6E8A-4147-A177-3AD203B41FA5}">
                          <a16:colId xmlns:a16="http://schemas.microsoft.com/office/drawing/2014/main" val="251896997"/>
                        </a:ext>
                      </a:extLst>
                    </a:gridCol>
                    <a:gridCol w="223520">
                      <a:extLst>
                        <a:ext uri="{9D8B030D-6E8A-4147-A177-3AD203B41FA5}">
                          <a16:colId xmlns:a16="http://schemas.microsoft.com/office/drawing/2014/main" val="14510043"/>
                        </a:ext>
                      </a:extLst>
                    </a:gridCol>
                    <a:gridCol w="2026920">
                      <a:extLst>
                        <a:ext uri="{9D8B030D-6E8A-4147-A177-3AD203B41FA5}">
                          <a16:colId xmlns:a16="http://schemas.microsoft.com/office/drawing/2014/main" val="3645127054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506849" b="-6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Respon posisi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461096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0000" r="-506849" b="-5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Respon kecepatan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893796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00000" r="-506849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Referensi posisi kereta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448450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93478" r="-506849" b="-2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</a:rPr>
                            <a:t>Referensi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kecepatan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kereta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96852733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N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Jumlah data 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87003257"/>
                      </a:ext>
                    </a:extLst>
                  </a:tr>
                  <a:tr h="2459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t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Waktu simulasi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86130221"/>
                      </a:ext>
                    </a:extLst>
                  </a:tr>
                  <a:tr h="3004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534694" r="-50684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=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Nilai </a:t>
                          </a:r>
                          <a:r>
                            <a:rPr lang="en-US" sz="1200" dirty="0" err="1">
                              <a:effectLst/>
                            </a:rPr>
                            <a:t>waktu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akhir</a:t>
                          </a:r>
                          <a:r>
                            <a:rPr lang="en-US" sz="1200" dirty="0">
                              <a:effectLst/>
                            </a:rPr>
                            <a:t> (80 </a:t>
                          </a:r>
                          <a:r>
                            <a:rPr lang="en-US" sz="1200" dirty="0" err="1">
                              <a:effectLst/>
                            </a:rPr>
                            <a:t>detik</a:t>
                          </a:r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519804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6184183-0F62-4100-B925-F1411142B15B}"/>
              </a:ext>
            </a:extLst>
          </p:cNvPr>
          <p:cNvSpPr txBox="1"/>
          <p:nvPr/>
        </p:nvSpPr>
        <p:spPr>
          <a:xfrm>
            <a:off x="1868143" y="5641046"/>
            <a:ext cx="3887166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5. </a:t>
            </a:r>
            <a:r>
              <a:rPr lang="en-US" sz="1400" dirty="0" err="1"/>
              <a:t>Menjalankan</a:t>
            </a:r>
            <a:r>
              <a:rPr lang="en-US" sz="1400" dirty="0"/>
              <a:t> </a:t>
            </a:r>
            <a:r>
              <a:rPr lang="en-US" sz="1400" b="1" dirty="0" err="1"/>
              <a:t>algoritma</a:t>
            </a:r>
            <a:r>
              <a:rPr lang="en-US" sz="1400" b="1" dirty="0"/>
              <a:t> PSO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2312D-4295-4DFC-8084-D299328D45AA}"/>
              </a:ext>
            </a:extLst>
          </p:cNvPr>
          <p:cNvSpPr txBox="1"/>
          <p:nvPr/>
        </p:nvSpPr>
        <p:spPr>
          <a:xfrm>
            <a:off x="6083125" y="3290500"/>
            <a:ext cx="7038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(3.26)</a:t>
            </a:r>
          </a:p>
        </p:txBody>
      </p:sp>
    </p:spTree>
    <p:extLst>
      <p:ext uri="{BB962C8B-B14F-4D97-AF65-F5344CB8AC3E}">
        <p14:creationId xmlns:p14="http://schemas.microsoft.com/office/powerpoint/2010/main" val="42038627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9" grpId="0"/>
      <p:bldP spid="2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81835-E53A-45BD-A78D-AEE7A71C1026}"/>
              </a:ext>
            </a:extLst>
          </p:cNvPr>
          <p:cNvSpPr txBox="1"/>
          <p:nvPr/>
        </p:nvSpPr>
        <p:spPr>
          <a:xfrm>
            <a:off x="268604" y="1004592"/>
            <a:ext cx="8743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PID PSO</a:t>
            </a:r>
            <a:endParaRPr lang="en-US" sz="1600" b="1" i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9C345-C7AA-4B3D-AD65-329EF4E2F31F}"/>
              </a:ext>
            </a:extLst>
          </p:cNvPr>
          <p:cNvGrpSpPr/>
          <p:nvPr/>
        </p:nvGrpSpPr>
        <p:grpSpPr>
          <a:xfrm>
            <a:off x="268604" y="1465361"/>
            <a:ext cx="10340962" cy="5166258"/>
            <a:chOff x="268604" y="1465361"/>
            <a:chExt cx="10340962" cy="516625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AD1DAC-8570-491F-98C3-9BA946FDD81A}"/>
                </a:ext>
              </a:extLst>
            </p:cNvPr>
            <p:cNvSpPr txBox="1"/>
            <p:nvPr/>
          </p:nvSpPr>
          <p:spPr>
            <a:xfrm>
              <a:off x="616220" y="1465361"/>
              <a:ext cx="38871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err="1"/>
                <a:t>Tahapan</a:t>
              </a:r>
              <a:r>
                <a:rPr lang="en-US" sz="1400" b="1" dirty="0"/>
                <a:t> </a:t>
              </a:r>
              <a:r>
                <a:rPr lang="en-US" sz="1400" b="1" i="1" dirty="0"/>
                <a:t>tuning </a:t>
              </a:r>
              <a:r>
                <a:rPr lang="en-US" sz="1400" b="1" dirty="0"/>
                <a:t>PID </a:t>
              </a:r>
              <a:r>
                <a:rPr lang="en-US" sz="1400" b="1" dirty="0" err="1"/>
                <a:t>menggunakan</a:t>
              </a:r>
              <a:r>
                <a:rPr lang="en-US" sz="1400" b="1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PSO: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F95AFD-1845-4A48-94BE-E8EDEA13133D}"/>
                </a:ext>
              </a:extLst>
            </p:cNvPr>
            <p:cNvGrpSpPr/>
            <p:nvPr/>
          </p:nvGrpSpPr>
          <p:grpSpPr>
            <a:xfrm>
              <a:off x="268604" y="1619249"/>
              <a:ext cx="10340962" cy="5012370"/>
              <a:chOff x="268604" y="1619249"/>
              <a:chExt cx="10340962" cy="510222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2340E09-3DBA-4FB1-BCBB-FBC5693E8E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3389" y="1619250"/>
                <a:ext cx="6097672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AB1E705-1F1D-47C7-B8B3-901876A8F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C838275-7179-490A-8730-2D889A03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E97B37-3887-4109-9464-7F7956B9A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7F8F42-9BBB-4D28-AC3C-913A01E10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7C379E81-3F16-4507-9861-4345493DC329}"/>
              </a:ext>
            </a:extLst>
          </p:cNvPr>
          <p:cNvPicPr/>
          <p:nvPr/>
        </p:nvPicPr>
        <p:blipFill rotWithShape="1">
          <a:blip r:embed="rId4"/>
          <a:srcRect l="-2222" r="7591"/>
          <a:stretch/>
        </p:blipFill>
        <p:spPr bwMode="auto">
          <a:xfrm>
            <a:off x="3533154" y="1828088"/>
            <a:ext cx="3996042" cy="448696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F0AFDA-392E-46B5-9A64-430D7646EA59}"/>
              </a:ext>
            </a:extLst>
          </p:cNvPr>
          <p:cNvSpPr/>
          <p:nvPr/>
        </p:nvSpPr>
        <p:spPr>
          <a:xfrm>
            <a:off x="3770001" y="6315060"/>
            <a:ext cx="357501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3.10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Algoritma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PSO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5963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(5)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C81835-E53A-45BD-A78D-AEE7A71C1026}"/>
              </a:ext>
            </a:extLst>
          </p:cNvPr>
          <p:cNvSpPr txBox="1"/>
          <p:nvPr/>
        </p:nvSpPr>
        <p:spPr>
          <a:xfrm>
            <a:off x="268604" y="1004592"/>
            <a:ext cx="8743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PID PSO</a:t>
            </a:r>
            <a:endParaRPr lang="en-US" sz="1600" b="1" i="1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79C345-C7AA-4B3D-AD65-329EF4E2F31F}"/>
              </a:ext>
            </a:extLst>
          </p:cNvPr>
          <p:cNvGrpSpPr/>
          <p:nvPr/>
        </p:nvGrpSpPr>
        <p:grpSpPr>
          <a:xfrm>
            <a:off x="268604" y="1465362"/>
            <a:ext cx="8534928" cy="5166257"/>
            <a:chOff x="268604" y="1465362"/>
            <a:chExt cx="10340962" cy="516625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AD1DAC-8570-491F-98C3-9BA946FDD81A}"/>
                </a:ext>
              </a:extLst>
            </p:cNvPr>
            <p:cNvSpPr txBox="1"/>
            <p:nvPr/>
          </p:nvSpPr>
          <p:spPr>
            <a:xfrm>
              <a:off x="616218" y="1465362"/>
              <a:ext cx="45599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Hasil </a:t>
              </a:r>
              <a:r>
                <a:rPr lang="en-US" sz="1400" b="1" i="1" dirty="0"/>
                <a:t>tuning </a:t>
              </a:r>
              <a:r>
                <a:rPr lang="en-US" sz="1400" b="1" dirty="0"/>
                <a:t>PID </a:t>
              </a:r>
              <a:r>
                <a:rPr lang="en-US" sz="1400" b="1" dirty="0" err="1"/>
                <a:t>menggunakan</a:t>
              </a:r>
              <a:r>
                <a:rPr lang="en-US" sz="1400" b="1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PSO: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3F95AFD-1845-4A48-94BE-E8EDEA13133D}"/>
                </a:ext>
              </a:extLst>
            </p:cNvPr>
            <p:cNvGrpSpPr/>
            <p:nvPr/>
          </p:nvGrpSpPr>
          <p:grpSpPr>
            <a:xfrm>
              <a:off x="268604" y="1619249"/>
              <a:ext cx="10340962" cy="5012370"/>
              <a:chOff x="268604" y="1619249"/>
              <a:chExt cx="10340962" cy="510222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2340E09-3DBA-4FB1-BCBB-FBC5693E8EA8}"/>
                  </a:ext>
                </a:extLst>
              </p:cNvPr>
              <p:cNvCxnSpPr>
                <a:cxnSpLocks/>
                <a:stCxn id="40" idx="3"/>
              </p:cNvCxnSpPr>
              <p:nvPr/>
            </p:nvCxnSpPr>
            <p:spPr>
              <a:xfrm>
                <a:off x="5176180" y="1619251"/>
                <a:ext cx="5424881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AB1E705-1F1D-47C7-B8B3-901876A8F4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C838275-7179-490A-8730-2D889A03C3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BE97B37-3887-4109-9464-7F7956B9A0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47F8F42-9BBB-4D28-AC3C-913A01E10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34D9C9A-ADCB-41B4-A65A-09E24D5A3D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9921" y="2006596"/>
            <a:ext cx="2367971" cy="1865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78493D-4812-4969-A009-CD61F44ED7D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314540" y="1980790"/>
            <a:ext cx="2367959" cy="186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693546-E39E-4EEA-983F-C2A2E68AAC4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89147" y="1946465"/>
            <a:ext cx="2367952" cy="1865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8322F3-726D-4773-BC91-8E2C7BDEDCD0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071637" y="4067370"/>
            <a:ext cx="2367965" cy="1886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7CD6986-8884-4311-942E-09F4A73A3089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4656945" y="4067371"/>
            <a:ext cx="2367935" cy="188627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5F56A43-73C2-426C-BE72-A7CF5488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12506"/>
              </p:ext>
            </p:extLst>
          </p:nvPr>
        </p:nvGraphicFramePr>
        <p:xfrm>
          <a:off x="9080392" y="2785849"/>
          <a:ext cx="2836685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215">
                  <a:extLst>
                    <a:ext uri="{9D8B030D-6E8A-4147-A177-3AD203B41FA5}">
                      <a16:colId xmlns:a16="http://schemas.microsoft.com/office/drawing/2014/main" val="3775565090"/>
                    </a:ext>
                  </a:extLst>
                </a:gridCol>
                <a:gridCol w="1060315">
                  <a:extLst>
                    <a:ext uri="{9D8B030D-6E8A-4147-A177-3AD203B41FA5}">
                      <a16:colId xmlns:a16="http://schemas.microsoft.com/office/drawing/2014/main" val="2298123716"/>
                    </a:ext>
                  </a:extLst>
                </a:gridCol>
                <a:gridCol w="744155">
                  <a:extLst>
                    <a:ext uri="{9D8B030D-6E8A-4147-A177-3AD203B41FA5}">
                      <a16:colId xmlns:a16="http://schemas.microsoft.com/office/drawing/2014/main" val="7882936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Kondisi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Fitness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Iterasi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634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 </a:t>
                      </a:r>
                      <a:r>
                        <a:rPr lang="en-US" sz="1200" dirty="0" err="1"/>
                        <a:t>Penumpang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0,012474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51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22 </a:t>
                      </a:r>
                      <a:r>
                        <a:rPr lang="en-US" sz="1200" dirty="0" err="1"/>
                        <a:t>Penumpang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0,012620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153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44 </a:t>
                      </a:r>
                      <a:r>
                        <a:rPr lang="en-US" sz="1200" dirty="0" err="1"/>
                        <a:t>Penumpang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0,013501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142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34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66 </a:t>
                      </a:r>
                      <a:r>
                        <a:rPr lang="en-US" sz="1200" dirty="0" err="1"/>
                        <a:t>Penumpang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0,013854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06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88 </a:t>
                      </a:r>
                      <a:r>
                        <a:rPr lang="en-US" sz="1200" dirty="0" err="1"/>
                        <a:t>Penumpang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0,013706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585981"/>
                  </a:ext>
                </a:extLst>
              </a:tr>
            </a:tbl>
          </a:graphicData>
        </a:graphic>
      </p:graphicFrame>
      <p:sp>
        <p:nvSpPr>
          <p:cNvPr id="50" name="Rectangle 49">
            <a:extLst>
              <a:ext uri="{FF2B5EF4-FFF2-40B4-BE49-F238E27FC236}">
                <a16:creationId xmlns:a16="http://schemas.microsoft.com/office/drawing/2014/main" id="{68F6BB3F-757F-4C63-8D31-2B5273FD35C9}"/>
              </a:ext>
            </a:extLst>
          </p:cNvPr>
          <p:cNvSpPr/>
          <p:nvPr/>
        </p:nvSpPr>
        <p:spPr>
          <a:xfrm>
            <a:off x="1702343" y="6078400"/>
            <a:ext cx="564203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3.11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Historis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Fitness Value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Simulasi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PSO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alt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6C65FD-1624-403B-9B30-DD8F59E39BFF}"/>
              </a:ext>
            </a:extLst>
          </p:cNvPr>
          <p:cNvSpPr/>
          <p:nvPr/>
        </p:nvSpPr>
        <p:spPr>
          <a:xfrm>
            <a:off x="9103874" y="2477347"/>
            <a:ext cx="28131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3.3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Fitness Value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Terbaik</a:t>
            </a:r>
            <a:endParaRPr lang="en-US" sz="11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164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8" grpId="0" animBg="1"/>
      <p:bldP spid="50" grpId="0"/>
      <p:bldP spid="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4AB8F7-38C6-4780-82CB-A6869006DA26}"/>
              </a:ext>
            </a:extLst>
          </p:cNvPr>
          <p:cNvSpPr txBox="1"/>
          <p:nvPr/>
        </p:nvSpPr>
        <p:spPr>
          <a:xfrm>
            <a:off x="268604" y="1004592"/>
            <a:ext cx="8743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PID PSO</a:t>
            </a:r>
            <a:endParaRPr lang="en-US" sz="1600" b="1" i="1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855DC1-7CE3-4BD4-8C47-564A19F40A80}"/>
              </a:ext>
            </a:extLst>
          </p:cNvPr>
          <p:cNvGrpSpPr/>
          <p:nvPr/>
        </p:nvGrpSpPr>
        <p:grpSpPr>
          <a:xfrm>
            <a:off x="268603" y="1464527"/>
            <a:ext cx="11599142" cy="4665459"/>
            <a:chOff x="268604" y="1464527"/>
            <a:chExt cx="10340962" cy="516709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AD6238-1253-45F6-94F6-563FAC1BFFAB}"/>
                </a:ext>
              </a:extLst>
            </p:cNvPr>
            <p:cNvSpPr txBox="1"/>
            <p:nvPr/>
          </p:nvSpPr>
          <p:spPr>
            <a:xfrm>
              <a:off x="607716" y="1464527"/>
              <a:ext cx="3614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Hasil </a:t>
              </a:r>
              <a:r>
                <a:rPr lang="en-US" sz="1400" b="1" i="1" dirty="0"/>
                <a:t>tuning </a:t>
              </a:r>
              <a:r>
                <a:rPr lang="en-US" sz="1400" b="1" dirty="0"/>
                <a:t>PID </a:t>
              </a:r>
              <a:r>
                <a:rPr lang="en-US" sz="1400" b="1" dirty="0" err="1"/>
                <a:t>menggunakan</a:t>
              </a:r>
              <a:r>
                <a:rPr lang="en-US" sz="1400" b="1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PSO: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BEB6FE-ED3E-4453-B651-1E6332DA4F33}"/>
                </a:ext>
              </a:extLst>
            </p:cNvPr>
            <p:cNvCxnSpPr>
              <a:cxnSpLocks/>
            </p:cNvCxnSpPr>
            <p:nvPr/>
          </p:nvCxnSpPr>
          <p:spPr>
            <a:xfrm>
              <a:off x="3827684" y="1619250"/>
              <a:ext cx="6773377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CC62FA4-BB6B-4586-A10C-6CDEA3C33E7F}"/>
                </a:ext>
              </a:extLst>
            </p:cNvPr>
            <p:cNvCxnSpPr>
              <a:cxnSpLocks/>
            </p:cNvCxnSpPr>
            <p:nvPr/>
          </p:nvCxnSpPr>
          <p:spPr>
            <a:xfrm>
              <a:off x="10609566" y="1619250"/>
              <a:ext cx="0" cy="501236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62A3CE3-F145-45A7-91FB-B95347B9A3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605" y="6631619"/>
              <a:ext cx="10332456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9F56F5A-C107-480B-B68C-1D692F75DE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8605" y="1619250"/>
              <a:ext cx="33911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7354A23-E7C0-4E0E-B8A6-191C856E07C1}"/>
                </a:ext>
              </a:extLst>
            </p:cNvPr>
            <p:cNvCxnSpPr>
              <a:cxnSpLocks/>
            </p:cNvCxnSpPr>
            <p:nvPr/>
          </p:nvCxnSpPr>
          <p:spPr>
            <a:xfrm>
              <a:off x="268604" y="1619249"/>
              <a:ext cx="0" cy="501237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03FD00-D89F-4259-B055-8BBA956D4F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989038"/>
              </p:ext>
            </p:extLst>
          </p:nvPr>
        </p:nvGraphicFramePr>
        <p:xfrm>
          <a:off x="3302424" y="2551727"/>
          <a:ext cx="5521960" cy="22051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1060">
                  <a:extLst>
                    <a:ext uri="{9D8B030D-6E8A-4147-A177-3AD203B41FA5}">
                      <a16:colId xmlns:a16="http://schemas.microsoft.com/office/drawing/2014/main" val="2276093388"/>
                    </a:ext>
                  </a:extLst>
                </a:gridCol>
                <a:gridCol w="861060">
                  <a:extLst>
                    <a:ext uri="{9D8B030D-6E8A-4147-A177-3AD203B41FA5}">
                      <a16:colId xmlns:a16="http://schemas.microsoft.com/office/drawing/2014/main" val="37988566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00896417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2175108321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38731637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704587230"/>
                    </a:ext>
                  </a:extLst>
                </a:gridCol>
                <a:gridCol w="708660">
                  <a:extLst>
                    <a:ext uri="{9D8B030D-6E8A-4147-A177-3AD203B41FA5}">
                      <a16:colId xmlns:a16="http://schemas.microsoft.com/office/drawing/2014/main" val="3469180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Kondisi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775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8196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 Penumpang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31259,4202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61,3843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616,2994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4005,7011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0,0140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166,3701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652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 Penumpang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32354,0508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160,4718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1023,2080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4007,6263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16,4475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7213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 Penumpang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30887,9898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9,1969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4002,2351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199,6437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96896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 Penumpang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31340,2691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2575,4347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1,5166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1279,5644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0,4835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5713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88 Penumpang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32933,7176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535,8184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205,7499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3551,5393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0,0120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155,7254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1451903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F53DC955-6686-4DC3-A9BC-DA0FFA051460}"/>
              </a:ext>
            </a:extLst>
          </p:cNvPr>
          <p:cNvSpPr/>
          <p:nvPr/>
        </p:nvSpPr>
        <p:spPr>
          <a:xfrm>
            <a:off x="4624210" y="2237076"/>
            <a:ext cx="281319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3.4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Parameter PID PSO</a:t>
            </a:r>
            <a:endParaRPr lang="en-US" sz="11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0CC18-2509-44DB-B053-9F48F3748417}"/>
              </a:ext>
            </a:extLst>
          </p:cNvPr>
          <p:cNvSpPr txBox="1"/>
          <p:nvPr/>
        </p:nvSpPr>
        <p:spPr>
          <a:xfrm>
            <a:off x="4567912" y="5153908"/>
            <a:ext cx="338977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Pengontrol</a:t>
            </a:r>
            <a:r>
              <a:rPr lang="en-US" sz="1400" dirty="0"/>
              <a:t> PID PSO </a:t>
            </a:r>
            <a:r>
              <a:rPr lang="en-US" sz="1400" dirty="0" err="1"/>
              <a:t>telah</a:t>
            </a:r>
            <a:r>
              <a:rPr lang="en-US" sz="1400" dirty="0"/>
              <a:t> </a:t>
            </a:r>
            <a:r>
              <a:rPr lang="en-US" sz="1400" dirty="0" err="1"/>
              <a:t>disesuaikan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semua</a:t>
            </a:r>
            <a:r>
              <a:rPr lang="en-US" sz="1400" dirty="0"/>
              <a:t> </a:t>
            </a:r>
            <a:r>
              <a:rPr lang="en-US" sz="1400" dirty="0" err="1"/>
              <a:t>variasi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54319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7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(7)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7E0FB5-B581-4986-9130-6D34A82DD9AA}"/>
              </a:ext>
            </a:extLst>
          </p:cNvPr>
          <p:cNvSpPr txBox="1"/>
          <p:nvPr/>
        </p:nvSpPr>
        <p:spPr>
          <a:xfrm>
            <a:off x="268604" y="1004592"/>
            <a:ext cx="142401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LOGIKA </a:t>
            </a:r>
            <a:r>
              <a:rPr lang="en-US" sz="1600" b="1" i="1" dirty="0"/>
              <a:t>FUZZY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40BB86-E3B8-49E9-ADE2-41337C4D6828}"/>
              </a:ext>
            </a:extLst>
          </p:cNvPr>
          <p:cNvGrpSpPr/>
          <p:nvPr/>
        </p:nvGrpSpPr>
        <p:grpSpPr>
          <a:xfrm>
            <a:off x="268604" y="1465362"/>
            <a:ext cx="11580496" cy="4684447"/>
            <a:chOff x="268604" y="1465362"/>
            <a:chExt cx="11580496" cy="468444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6D8B418-5624-404E-8F7D-01CA90278F7E}"/>
                </a:ext>
              </a:extLst>
            </p:cNvPr>
            <p:cNvSpPr txBox="1"/>
            <p:nvPr/>
          </p:nvSpPr>
          <p:spPr>
            <a:xfrm>
              <a:off x="648363" y="1465362"/>
              <a:ext cx="2799686" cy="3050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b="1" dirty="0" err="1"/>
                <a:t>Desain</a:t>
              </a:r>
              <a:r>
                <a:rPr lang="en-US" sz="1400" b="1" dirty="0"/>
                <a:t> </a:t>
              </a:r>
              <a:r>
                <a:rPr lang="en-US" sz="1400" b="1" dirty="0" err="1"/>
                <a:t>logika</a:t>
              </a:r>
              <a:r>
                <a:rPr lang="en-US" sz="1400" b="1" dirty="0"/>
                <a:t> </a:t>
              </a:r>
              <a:r>
                <a:rPr lang="en-US" sz="1400" b="1" i="1" dirty="0"/>
                <a:t>fuzzy </a:t>
              </a:r>
              <a:r>
                <a:rPr lang="en-US" sz="1400" b="1" dirty="0" err="1"/>
                <a:t>sugeno</a:t>
              </a:r>
              <a:r>
                <a:rPr lang="en-US" sz="1400" b="1" dirty="0"/>
                <a:t> </a:t>
              </a:r>
              <a:r>
                <a:rPr lang="en-US" sz="1400" b="1" dirty="0" err="1"/>
                <a:t>orde</a:t>
              </a:r>
              <a:r>
                <a:rPr lang="en-US" sz="1400" b="1" dirty="0"/>
                <a:t> 0: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B059D5C-3F8D-47E0-B343-393772BA5CBB}"/>
                </a:ext>
              </a:extLst>
            </p:cNvPr>
            <p:cNvGrpSpPr/>
            <p:nvPr/>
          </p:nvGrpSpPr>
          <p:grpSpPr>
            <a:xfrm>
              <a:off x="268604" y="1617898"/>
              <a:ext cx="11580496" cy="4531910"/>
              <a:chOff x="268604" y="1617937"/>
              <a:chExt cx="11580496" cy="4402887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92FC059-94BE-49F3-B44D-7081D6435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48050" y="1619250"/>
                <a:ext cx="8391525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4C7FD86-F034-46F5-A607-6D8247B3017E}"/>
                  </a:ext>
                </a:extLst>
              </p:cNvPr>
              <p:cNvCxnSpPr/>
              <p:nvPr/>
            </p:nvCxnSpPr>
            <p:spPr>
              <a:xfrm>
                <a:off x="11849100" y="1619250"/>
                <a:ext cx="0" cy="4401574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0330827-D38A-4B4B-A89D-936283CF3149}"/>
                  </a:ext>
                </a:extLst>
              </p:cNvPr>
              <p:cNvCxnSpPr/>
              <p:nvPr/>
            </p:nvCxnSpPr>
            <p:spPr>
              <a:xfrm flipH="1">
                <a:off x="268604" y="6020824"/>
                <a:ext cx="11570971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36B3EE2-4459-45FA-94C5-BDD2DFB7BCC2}"/>
                  </a:ext>
                </a:extLst>
              </p:cNvPr>
              <p:cNvCxnSpPr>
                <a:cxnSpLocks/>
                <a:stCxn id="53" idx="1"/>
              </p:cNvCxnSpPr>
              <p:nvPr/>
            </p:nvCxnSpPr>
            <p:spPr>
              <a:xfrm flipH="1">
                <a:off x="268605" y="1617937"/>
                <a:ext cx="379758" cy="1314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8F2C65C-38D7-41CF-987D-1585F56C4208}"/>
                  </a:ext>
                </a:extLst>
              </p:cNvPr>
              <p:cNvCxnSpPr/>
              <p:nvPr/>
            </p:nvCxnSpPr>
            <p:spPr>
              <a:xfrm>
                <a:off x="268604" y="1619249"/>
                <a:ext cx="0" cy="440157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C21066C-009B-4491-A749-70D54EC6E66D}"/>
              </a:ext>
            </a:extLst>
          </p:cNvPr>
          <p:cNvSpPr/>
          <p:nvPr/>
        </p:nvSpPr>
        <p:spPr>
          <a:xfrm>
            <a:off x="4614289" y="5615889"/>
            <a:ext cx="653572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3.13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Keanggotaan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error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(b)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error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(c)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Masukan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(d)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Konstanta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Keluaran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86F143-FEBA-4EE4-A98E-A232AA9F6B6D}"/>
              </a:ext>
            </a:extLst>
          </p:cNvPr>
          <p:cNvSpPr/>
          <p:nvPr/>
        </p:nvSpPr>
        <p:spPr>
          <a:xfrm>
            <a:off x="5899657" y="3624805"/>
            <a:ext cx="4747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(a)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F1C917-0E66-4F40-B698-BE6471C3E456}"/>
              </a:ext>
            </a:extLst>
          </p:cNvPr>
          <p:cNvSpPr/>
          <p:nvPr/>
        </p:nvSpPr>
        <p:spPr>
          <a:xfrm>
            <a:off x="580525" y="4715812"/>
            <a:ext cx="344466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3.12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Desain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</a:t>
            </a:r>
            <a:endParaRPr lang="en-US" sz="11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2ADC349-5537-47D1-BBAF-D31C41FE43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8" y="2869686"/>
            <a:ext cx="3410981" cy="154170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BAD39C-3196-4B83-87E5-20CCB5613BB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23" y="2165540"/>
            <a:ext cx="3599815" cy="1425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3BD191-007F-45C8-A0B7-799591396FD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08" y="3898312"/>
            <a:ext cx="3599815" cy="1434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3CD0FB-E19C-430E-9FC0-9F38A04E517C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322" y="3884199"/>
            <a:ext cx="3599815" cy="1446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A81E539-9A61-4F7B-9AFF-4494298C361D}"/>
              </a:ext>
            </a:extLst>
          </p:cNvPr>
          <p:cNvSpPr/>
          <p:nvPr/>
        </p:nvSpPr>
        <p:spPr>
          <a:xfrm>
            <a:off x="9655654" y="5344526"/>
            <a:ext cx="4747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(d)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B78F80-DB62-4F68-919D-80504856ED41}"/>
              </a:ext>
            </a:extLst>
          </p:cNvPr>
          <p:cNvSpPr/>
          <p:nvPr/>
        </p:nvSpPr>
        <p:spPr>
          <a:xfrm>
            <a:off x="5899657" y="5330729"/>
            <a:ext cx="4747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(c)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2CC6AA-EEF9-4DCD-94A5-23B7427E4313}"/>
              </a:ext>
            </a:extLst>
          </p:cNvPr>
          <p:cNvSpPr/>
          <p:nvPr/>
        </p:nvSpPr>
        <p:spPr>
          <a:xfrm>
            <a:off x="9655654" y="3606852"/>
            <a:ext cx="4747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(b)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8B7F18-D02F-4BCA-98F4-1F0024AE3D62}"/>
              </a:ext>
            </a:extLst>
          </p:cNvPr>
          <p:cNvSpPr txBox="1"/>
          <p:nvPr/>
        </p:nvSpPr>
        <p:spPr>
          <a:xfrm>
            <a:off x="371086" y="1734597"/>
            <a:ext cx="51045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Proses </a:t>
            </a:r>
            <a:r>
              <a:rPr lang="en-US" sz="1400" b="1" dirty="0" err="1"/>
              <a:t>fuzifikasi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representasi</a:t>
            </a:r>
            <a:r>
              <a:rPr lang="en-US" sz="1400" dirty="0"/>
              <a:t> </a:t>
            </a:r>
            <a:r>
              <a:rPr lang="en-US" sz="1400" b="1" dirty="0" err="1"/>
              <a:t>kurva</a:t>
            </a:r>
            <a:r>
              <a:rPr lang="en-US" sz="1400" b="1" dirty="0"/>
              <a:t> </a:t>
            </a:r>
            <a:r>
              <a:rPr lang="en-US" sz="1400" b="1" dirty="0" err="1"/>
              <a:t>segitiga</a:t>
            </a: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5FE786-6761-4F65-B5A0-1D9D3BBD0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970" y="2186234"/>
            <a:ext cx="3602736" cy="1426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55052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8" grpId="0" animBg="1"/>
      <p:bldP spid="18" grpId="0"/>
      <p:bldP spid="19" grpId="0"/>
      <p:bldP spid="20" grpId="0"/>
      <p:bldP spid="27" grpId="0"/>
      <p:bldP spid="28" grpId="0"/>
      <p:bldP spid="29" grpId="0"/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(8)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3B20F-B576-4D09-8B27-A5A3CAEEA6CC}"/>
              </a:ext>
            </a:extLst>
          </p:cNvPr>
          <p:cNvSpPr txBox="1"/>
          <p:nvPr/>
        </p:nvSpPr>
        <p:spPr>
          <a:xfrm>
            <a:off x="268604" y="1004592"/>
            <a:ext cx="142401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LOGIKA </a:t>
            </a:r>
            <a:r>
              <a:rPr lang="en-US" sz="1600" b="1" i="1" dirty="0"/>
              <a:t>FUZZY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949FEEE-1FB0-438B-A764-E6BD80921A06}"/>
              </a:ext>
            </a:extLst>
          </p:cNvPr>
          <p:cNvGrpSpPr/>
          <p:nvPr/>
        </p:nvGrpSpPr>
        <p:grpSpPr>
          <a:xfrm>
            <a:off x="268604" y="1465361"/>
            <a:ext cx="10340962" cy="5166258"/>
            <a:chOff x="268604" y="1465361"/>
            <a:chExt cx="10340962" cy="516625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458BF7-F4C2-4B41-825B-AFD08A9DD925}"/>
                </a:ext>
              </a:extLst>
            </p:cNvPr>
            <p:cNvSpPr txBox="1"/>
            <p:nvPr/>
          </p:nvSpPr>
          <p:spPr>
            <a:xfrm>
              <a:off x="616220" y="1465361"/>
              <a:ext cx="17573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 err="1"/>
                <a:t>Aturan</a:t>
              </a:r>
              <a:r>
                <a:rPr lang="en-US" sz="1400" b="1" dirty="0"/>
                <a:t> </a:t>
              </a:r>
              <a:r>
                <a:rPr lang="en-US" sz="1400" b="1" dirty="0" err="1"/>
                <a:t>Logika</a:t>
              </a:r>
              <a:r>
                <a:rPr lang="en-US" sz="1400" b="1" dirty="0"/>
                <a:t> </a:t>
              </a:r>
              <a:r>
                <a:rPr lang="en-US" sz="1400" b="1" i="1" dirty="0"/>
                <a:t>Fuzzy</a:t>
              </a:r>
              <a:r>
                <a:rPr lang="en-US" sz="1400" b="1" dirty="0"/>
                <a:t>: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7DC75AE-D552-4273-8FA0-0C328DDEED5E}"/>
                </a:ext>
              </a:extLst>
            </p:cNvPr>
            <p:cNvGrpSpPr/>
            <p:nvPr/>
          </p:nvGrpSpPr>
          <p:grpSpPr>
            <a:xfrm>
              <a:off x="268604" y="1619249"/>
              <a:ext cx="10340962" cy="5012370"/>
              <a:chOff x="268604" y="1619249"/>
              <a:chExt cx="10340962" cy="510222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1CC2F79-1F6A-43D4-8A7A-E1A6A6396AC1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>
                <a:off x="2373545" y="1619250"/>
                <a:ext cx="822751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EF87BF8-68A3-453C-96CC-31946CA48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52D3E38-9E4A-4FCB-8CA5-EF5AF7B1F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D76D202-8751-4B1F-BCA5-08D24ACB76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3DDB59F-E3A6-43AE-911A-409B59C2F5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014BAD-AE97-4365-97E9-AA4F93E02EAB}"/>
              </a:ext>
            </a:extLst>
          </p:cNvPr>
          <p:cNvGrpSpPr/>
          <p:nvPr/>
        </p:nvGrpSpPr>
        <p:grpSpPr>
          <a:xfrm>
            <a:off x="1145870" y="2348041"/>
            <a:ext cx="4186016" cy="4142010"/>
            <a:chOff x="1120944" y="2036145"/>
            <a:chExt cx="3889364" cy="440766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63942C6-56E0-4E36-8AC3-4482206921D3}"/>
                </a:ext>
              </a:extLst>
            </p:cNvPr>
            <p:cNvGrpSpPr/>
            <p:nvPr/>
          </p:nvGrpSpPr>
          <p:grpSpPr>
            <a:xfrm>
              <a:off x="1120944" y="2363376"/>
              <a:ext cx="3889364" cy="4080438"/>
              <a:chOff x="809287" y="1725004"/>
              <a:chExt cx="3291294" cy="522228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996E6A9-83A3-4DDE-9A2C-7BF3583D1C9C}"/>
                  </a:ext>
                </a:extLst>
              </p:cNvPr>
              <p:cNvSpPr txBox="1"/>
              <p:nvPr/>
            </p:nvSpPr>
            <p:spPr>
              <a:xfrm>
                <a:off x="924128" y="2481607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6F14B7B-E309-4501-BDC4-D97A2E25C385}"/>
                  </a:ext>
                </a:extLst>
              </p:cNvPr>
              <p:cNvSpPr txBox="1"/>
              <p:nvPr/>
            </p:nvSpPr>
            <p:spPr>
              <a:xfrm>
                <a:off x="1692614" y="3062204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0AF49B6-0B35-48BF-9398-D782FFDB5CE8}"/>
                  </a:ext>
                </a:extLst>
              </p:cNvPr>
              <p:cNvSpPr txBox="1"/>
              <p:nvPr/>
            </p:nvSpPr>
            <p:spPr>
              <a:xfrm>
                <a:off x="1582433" y="2481608"/>
                <a:ext cx="562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neut</a:t>
                </a:r>
                <a:endParaRPr 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6DD58A-4199-4100-88A4-4C2908EB49B8}"/>
                  </a:ext>
                </a:extLst>
              </p:cNvPr>
              <p:cNvSpPr txBox="1"/>
              <p:nvPr/>
            </p:nvSpPr>
            <p:spPr>
              <a:xfrm>
                <a:off x="1692614" y="1927220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C0813E8-213B-43CB-9A76-A47E43334194}"/>
                  </a:ext>
                </a:extLst>
              </p:cNvPr>
              <p:cNvSpPr txBox="1"/>
              <p:nvPr/>
            </p:nvSpPr>
            <p:spPr>
              <a:xfrm>
                <a:off x="2444885" y="2110646"/>
                <a:ext cx="5317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B4AC13-2359-4E46-9679-59C657499E1D}"/>
                  </a:ext>
                </a:extLst>
              </p:cNvPr>
              <p:cNvSpPr txBox="1"/>
              <p:nvPr/>
            </p:nvSpPr>
            <p:spPr>
              <a:xfrm>
                <a:off x="2444885" y="1927220"/>
                <a:ext cx="5317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23EFE4-2A59-49AA-8D53-B37D54E9B8E9}"/>
                  </a:ext>
                </a:extLst>
              </p:cNvPr>
              <p:cNvSpPr txBox="1"/>
              <p:nvPr/>
            </p:nvSpPr>
            <p:spPr>
              <a:xfrm>
                <a:off x="2444885" y="1725004"/>
                <a:ext cx="531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7BB2EE2-B07D-48B2-9148-CC3F384DD68D}"/>
                  </a:ext>
                </a:extLst>
              </p:cNvPr>
              <p:cNvSpPr txBox="1"/>
              <p:nvPr/>
            </p:nvSpPr>
            <p:spPr>
              <a:xfrm>
                <a:off x="2444885" y="2670212"/>
                <a:ext cx="5317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5123BC-47DC-4DCF-80A6-5B154D4794C8}"/>
                  </a:ext>
                </a:extLst>
              </p:cNvPr>
              <p:cNvSpPr txBox="1"/>
              <p:nvPr/>
            </p:nvSpPr>
            <p:spPr>
              <a:xfrm>
                <a:off x="2444885" y="2486786"/>
                <a:ext cx="5317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94530CE-A82A-4211-A845-A1E429ACCFC8}"/>
                  </a:ext>
                </a:extLst>
              </p:cNvPr>
              <p:cNvSpPr txBox="1"/>
              <p:nvPr/>
            </p:nvSpPr>
            <p:spPr>
              <a:xfrm>
                <a:off x="2444885" y="2284570"/>
                <a:ext cx="531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F4570F3-E1C9-4D89-8AFE-A9AB2CD89B21}"/>
                  </a:ext>
                </a:extLst>
              </p:cNvPr>
              <p:cNvSpPr txBox="1"/>
              <p:nvPr/>
            </p:nvSpPr>
            <p:spPr>
              <a:xfrm>
                <a:off x="2444885" y="3248568"/>
                <a:ext cx="5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0E63E4E-3929-4ABA-8F8B-CDFEE344C26F}"/>
                  </a:ext>
                </a:extLst>
              </p:cNvPr>
              <p:cNvSpPr txBox="1"/>
              <p:nvPr/>
            </p:nvSpPr>
            <p:spPr>
              <a:xfrm>
                <a:off x="2444885" y="3065142"/>
                <a:ext cx="540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9123C66-406A-42C3-B6EA-2414205F2DBC}"/>
                  </a:ext>
                </a:extLst>
              </p:cNvPr>
              <p:cNvSpPr txBox="1"/>
              <p:nvPr/>
            </p:nvSpPr>
            <p:spPr>
              <a:xfrm>
                <a:off x="2444885" y="2862926"/>
                <a:ext cx="5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0F6CBD26-45F9-4375-8176-C1752332CB40}"/>
                  </a:ext>
                </a:extLst>
              </p:cNvPr>
              <p:cNvCxnSpPr>
                <a:cxnSpLocks/>
                <a:stCxn id="33" idx="3"/>
                <a:endCxn id="35" idx="1"/>
              </p:cNvCxnSpPr>
              <p:nvPr/>
            </p:nvCxnSpPr>
            <p:spPr>
              <a:xfrm>
                <a:off x="1371600" y="2620106"/>
                <a:ext cx="210833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F7EC87BF-9ECA-4007-A01A-963182D19F9C}"/>
                  </a:ext>
                </a:extLst>
              </p:cNvPr>
              <p:cNvCxnSpPr>
                <a:stCxn id="33" idx="3"/>
                <a:endCxn id="36" idx="1"/>
              </p:cNvCxnSpPr>
              <p:nvPr/>
            </p:nvCxnSpPr>
            <p:spPr>
              <a:xfrm flipV="1">
                <a:off x="1371600" y="2065719"/>
                <a:ext cx="321014" cy="554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E2D17C47-9EDA-4994-9DF3-5563CE68FE70}"/>
                  </a:ext>
                </a:extLst>
              </p:cNvPr>
              <p:cNvCxnSpPr>
                <a:stCxn id="33" idx="3"/>
                <a:endCxn id="34" idx="1"/>
              </p:cNvCxnSpPr>
              <p:nvPr/>
            </p:nvCxnSpPr>
            <p:spPr>
              <a:xfrm>
                <a:off x="1371600" y="2620106"/>
                <a:ext cx="321014" cy="580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FEEF9FC1-4536-410B-8370-FF7E77998B38}"/>
                  </a:ext>
                </a:extLst>
              </p:cNvPr>
              <p:cNvCxnSpPr>
                <a:cxnSpLocks/>
                <a:stCxn id="36" idx="3"/>
                <a:endCxn id="40" idx="1"/>
              </p:cNvCxnSpPr>
              <p:nvPr/>
            </p:nvCxnSpPr>
            <p:spPr>
              <a:xfrm flipV="1">
                <a:off x="2140086" y="1863504"/>
                <a:ext cx="304799" cy="202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6409925-A4A4-4CE7-AABC-DB6CC5F6C3E8}"/>
                  </a:ext>
                </a:extLst>
              </p:cNvPr>
              <p:cNvCxnSpPr>
                <a:cxnSpLocks/>
                <a:stCxn id="36" idx="3"/>
                <a:endCxn id="39" idx="1"/>
              </p:cNvCxnSpPr>
              <p:nvPr/>
            </p:nvCxnSpPr>
            <p:spPr>
              <a:xfrm>
                <a:off x="2140086" y="2065719"/>
                <a:ext cx="30479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072FB9F-D51A-4A79-9BB2-78B3311E356F}"/>
                  </a:ext>
                </a:extLst>
              </p:cNvPr>
              <p:cNvCxnSpPr>
                <a:stCxn id="36" idx="3"/>
              </p:cNvCxnSpPr>
              <p:nvPr/>
            </p:nvCxnSpPr>
            <p:spPr>
              <a:xfrm>
                <a:off x="2140086" y="2065719"/>
                <a:ext cx="304800" cy="218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4F4C18E-ABA4-4B18-AEFD-0FDF3FC900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086" y="2619757"/>
                <a:ext cx="304800" cy="5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928A3F61-E63F-43CE-BFD4-920E0586B17A}"/>
                  </a:ext>
                </a:extLst>
              </p:cNvPr>
              <p:cNvCxnSpPr>
                <a:cxnSpLocks/>
                <a:stCxn id="34" idx="3"/>
                <a:endCxn id="45" idx="1"/>
              </p:cNvCxnSpPr>
              <p:nvPr/>
            </p:nvCxnSpPr>
            <p:spPr>
              <a:xfrm>
                <a:off x="2140086" y="3200703"/>
                <a:ext cx="304799" cy="2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DA48C1BB-01B8-4C83-A379-BAE9E980251D}"/>
                  </a:ext>
                </a:extLst>
              </p:cNvPr>
              <p:cNvCxnSpPr>
                <a:cxnSpLocks/>
                <a:stCxn id="35" idx="3"/>
                <a:endCxn id="43" idx="1"/>
              </p:cNvCxnSpPr>
              <p:nvPr/>
            </p:nvCxnSpPr>
            <p:spPr>
              <a:xfrm flipV="1">
                <a:off x="2144746" y="2423070"/>
                <a:ext cx="300139" cy="197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1BB6022F-9C22-4CB3-8AB8-9B7BF82F705B}"/>
                  </a:ext>
                </a:extLst>
              </p:cNvPr>
              <p:cNvCxnSpPr>
                <a:cxnSpLocks/>
                <a:stCxn id="35" idx="3"/>
                <a:endCxn id="41" idx="1"/>
              </p:cNvCxnSpPr>
              <p:nvPr/>
            </p:nvCxnSpPr>
            <p:spPr>
              <a:xfrm>
                <a:off x="2144746" y="2620108"/>
                <a:ext cx="300139" cy="18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8CA1D442-160C-49F5-B22F-D14E40D51B79}"/>
                  </a:ext>
                </a:extLst>
              </p:cNvPr>
              <p:cNvCxnSpPr>
                <a:cxnSpLocks/>
                <a:stCxn id="34" idx="3"/>
                <a:endCxn id="46" idx="1"/>
              </p:cNvCxnSpPr>
              <p:nvPr/>
            </p:nvCxnSpPr>
            <p:spPr>
              <a:xfrm flipV="1">
                <a:off x="2140086" y="3001426"/>
                <a:ext cx="304799" cy="1992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F7C86F6A-50A7-4730-B0A4-100313548481}"/>
                  </a:ext>
                </a:extLst>
              </p:cNvPr>
              <p:cNvCxnSpPr>
                <a:cxnSpLocks/>
                <a:stCxn id="34" idx="3"/>
                <a:endCxn id="44" idx="1"/>
              </p:cNvCxnSpPr>
              <p:nvPr/>
            </p:nvCxnSpPr>
            <p:spPr>
              <a:xfrm>
                <a:off x="2140086" y="3200703"/>
                <a:ext cx="304799" cy="186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81F825-FA97-4433-820D-009F8FF4D15B}"/>
                  </a:ext>
                </a:extLst>
              </p:cNvPr>
              <p:cNvSpPr txBox="1"/>
              <p:nvPr/>
            </p:nvSpPr>
            <p:spPr>
              <a:xfrm>
                <a:off x="3289935" y="2110646"/>
                <a:ext cx="797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neg-full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1AF586F2-67A2-4B04-9D6E-9337C2BDE41A}"/>
                  </a:ext>
                </a:extLst>
              </p:cNvPr>
              <p:cNvSpPr txBox="1"/>
              <p:nvPr/>
            </p:nvSpPr>
            <p:spPr>
              <a:xfrm>
                <a:off x="3289935" y="1927220"/>
                <a:ext cx="797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neg-half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B1661E4-3BF1-4164-A842-D57AE12F6C5D}"/>
                  </a:ext>
                </a:extLst>
              </p:cNvPr>
              <p:cNvSpPr txBox="1"/>
              <p:nvPr/>
            </p:nvSpPr>
            <p:spPr>
              <a:xfrm>
                <a:off x="3289935" y="1725004"/>
                <a:ext cx="79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neg-emp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6118B655-01E1-465B-B373-D7A06A5D0C2E}"/>
                  </a:ext>
                </a:extLst>
              </p:cNvPr>
              <p:cNvSpPr txBox="1"/>
              <p:nvPr/>
            </p:nvSpPr>
            <p:spPr>
              <a:xfrm>
                <a:off x="3289935" y="2670212"/>
                <a:ext cx="797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14EA9A43-D45B-491D-B299-799D75854C93}"/>
                  </a:ext>
                </a:extLst>
              </p:cNvPr>
              <p:cNvSpPr txBox="1"/>
              <p:nvPr/>
            </p:nvSpPr>
            <p:spPr>
              <a:xfrm>
                <a:off x="3289935" y="2486786"/>
                <a:ext cx="797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B3B0E75-1D92-4388-8466-A1549FAB7282}"/>
                  </a:ext>
                </a:extLst>
              </p:cNvPr>
              <p:cNvSpPr txBox="1"/>
              <p:nvPr/>
            </p:nvSpPr>
            <p:spPr>
              <a:xfrm>
                <a:off x="3289935" y="2284570"/>
                <a:ext cx="797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5261E4F-B077-4133-A4DA-80CDAD1B0AA3}"/>
                  </a:ext>
                </a:extLst>
              </p:cNvPr>
              <p:cNvSpPr txBox="1"/>
              <p:nvPr/>
            </p:nvSpPr>
            <p:spPr>
              <a:xfrm>
                <a:off x="3289935" y="3248568"/>
                <a:ext cx="7978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pos-full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4633A71-3ABC-4653-9F96-7E6158E264AE}"/>
                  </a:ext>
                </a:extLst>
              </p:cNvPr>
              <p:cNvSpPr txBox="1"/>
              <p:nvPr/>
            </p:nvSpPr>
            <p:spPr>
              <a:xfrm>
                <a:off x="3289935" y="3065142"/>
                <a:ext cx="810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pos-half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C58B9DB-54E0-458C-928A-9496D1E99D44}"/>
                  </a:ext>
                </a:extLst>
              </p:cNvPr>
              <p:cNvSpPr txBox="1"/>
              <p:nvPr/>
            </p:nvSpPr>
            <p:spPr>
              <a:xfrm>
                <a:off x="3289935" y="2862926"/>
                <a:ext cx="797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pos-emp</a:t>
                </a: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F6C53375-3DB6-48E6-B0F0-CC3F02BF3AE4}"/>
                  </a:ext>
                </a:extLst>
              </p:cNvPr>
              <p:cNvCxnSpPr>
                <a:stCxn id="40" idx="3"/>
                <a:endCxn id="70" idx="1"/>
              </p:cNvCxnSpPr>
              <p:nvPr/>
            </p:nvCxnSpPr>
            <p:spPr>
              <a:xfrm>
                <a:off x="2976660" y="1863504"/>
                <a:ext cx="3132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F2CDA124-1F8D-4F36-8662-4F9E5B3DA799}"/>
                  </a:ext>
                </a:extLst>
              </p:cNvPr>
              <p:cNvCxnSpPr>
                <a:cxnSpLocks/>
                <a:stCxn id="39" idx="3"/>
                <a:endCxn id="69" idx="1"/>
              </p:cNvCxnSpPr>
              <p:nvPr/>
            </p:nvCxnSpPr>
            <p:spPr>
              <a:xfrm>
                <a:off x="2976638" y="2065720"/>
                <a:ext cx="3132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4DE53E1-77CC-4216-A703-2D90AB79E4C2}"/>
                  </a:ext>
                </a:extLst>
              </p:cNvPr>
              <p:cNvCxnSpPr>
                <a:stCxn id="37" idx="3"/>
                <a:endCxn id="68" idx="1"/>
              </p:cNvCxnSpPr>
              <p:nvPr/>
            </p:nvCxnSpPr>
            <p:spPr>
              <a:xfrm>
                <a:off x="2976634" y="2249146"/>
                <a:ext cx="3133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1391835-7607-4DC7-8B12-E06171412A24}"/>
                  </a:ext>
                </a:extLst>
              </p:cNvPr>
              <p:cNvCxnSpPr>
                <a:stCxn id="43" idx="3"/>
                <a:endCxn id="73" idx="1"/>
              </p:cNvCxnSpPr>
              <p:nvPr/>
            </p:nvCxnSpPr>
            <p:spPr>
              <a:xfrm>
                <a:off x="2976658" y="2423070"/>
                <a:ext cx="3132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A235436-48CE-4B66-ABEC-4EE5EFA1596C}"/>
                  </a:ext>
                </a:extLst>
              </p:cNvPr>
              <p:cNvCxnSpPr>
                <a:endCxn id="72" idx="1"/>
              </p:cNvCxnSpPr>
              <p:nvPr/>
            </p:nvCxnSpPr>
            <p:spPr>
              <a:xfrm>
                <a:off x="2976616" y="2619757"/>
                <a:ext cx="313319" cy="5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1060718D-23E8-461E-90CC-EFCD0F843566}"/>
                  </a:ext>
                </a:extLst>
              </p:cNvPr>
              <p:cNvCxnSpPr>
                <a:stCxn id="41" idx="3"/>
                <a:endCxn id="71" idx="1"/>
              </p:cNvCxnSpPr>
              <p:nvPr/>
            </p:nvCxnSpPr>
            <p:spPr>
              <a:xfrm>
                <a:off x="2976620" y="2808712"/>
                <a:ext cx="3133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08AC09E3-B9EA-4AA8-93D7-69E18A45A87F}"/>
                  </a:ext>
                </a:extLst>
              </p:cNvPr>
              <p:cNvCxnSpPr>
                <a:stCxn id="46" idx="3"/>
                <a:endCxn id="76" idx="1"/>
              </p:cNvCxnSpPr>
              <p:nvPr/>
            </p:nvCxnSpPr>
            <p:spPr>
              <a:xfrm>
                <a:off x="2976642" y="3001426"/>
                <a:ext cx="3132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EFE64C1D-71E0-41CA-8A67-B6CBF818BF4B}"/>
                  </a:ext>
                </a:extLst>
              </p:cNvPr>
              <p:cNvCxnSpPr>
                <a:stCxn id="45" idx="3"/>
                <a:endCxn id="75" idx="1"/>
              </p:cNvCxnSpPr>
              <p:nvPr/>
            </p:nvCxnSpPr>
            <p:spPr>
              <a:xfrm>
                <a:off x="2985136" y="3203642"/>
                <a:ext cx="3047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FE219B45-8C61-4E5D-829F-0029EA8B61FC}"/>
                  </a:ext>
                </a:extLst>
              </p:cNvPr>
              <p:cNvCxnSpPr>
                <a:stCxn id="44" idx="3"/>
                <a:endCxn id="74" idx="1"/>
              </p:cNvCxnSpPr>
              <p:nvPr/>
            </p:nvCxnSpPr>
            <p:spPr>
              <a:xfrm>
                <a:off x="2976616" y="3387068"/>
                <a:ext cx="3133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B24B595-8F50-45E8-A963-7A61C0DEDF0B}"/>
                  </a:ext>
                </a:extLst>
              </p:cNvPr>
              <p:cNvSpPr txBox="1"/>
              <p:nvPr/>
            </p:nvSpPr>
            <p:spPr>
              <a:xfrm>
                <a:off x="809287" y="4189684"/>
                <a:ext cx="562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neut</a:t>
                </a:r>
                <a:endParaRPr lang="en-US" sz="1200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3B5D21B-1F1D-495C-8516-2663110AF8E7}"/>
                  </a:ext>
                </a:extLst>
              </p:cNvPr>
              <p:cNvSpPr txBox="1"/>
              <p:nvPr/>
            </p:nvSpPr>
            <p:spPr>
              <a:xfrm>
                <a:off x="1692614" y="4770281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C9128BC-3A70-46A8-B465-FFED4F675EEB}"/>
                  </a:ext>
                </a:extLst>
              </p:cNvPr>
              <p:cNvSpPr txBox="1"/>
              <p:nvPr/>
            </p:nvSpPr>
            <p:spPr>
              <a:xfrm>
                <a:off x="1582433" y="4189685"/>
                <a:ext cx="562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neut</a:t>
                </a:r>
                <a:endParaRPr lang="en-US" sz="1200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59FCAF6B-4418-40CF-9463-6F2EB63D252A}"/>
                  </a:ext>
                </a:extLst>
              </p:cNvPr>
              <p:cNvSpPr txBox="1"/>
              <p:nvPr/>
            </p:nvSpPr>
            <p:spPr>
              <a:xfrm>
                <a:off x="1692614" y="3635297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479A40-BA30-4C0D-AFC2-3260857D002D}"/>
                  </a:ext>
                </a:extLst>
              </p:cNvPr>
              <p:cNvSpPr txBox="1"/>
              <p:nvPr/>
            </p:nvSpPr>
            <p:spPr>
              <a:xfrm>
                <a:off x="2444885" y="3818723"/>
                <a:ext cx="5317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5A353565-21F6-4042-A35D-6666616A23DB}"/>
                  </a:ext>
                </a:extLst>
              </p:cNvPr>
              <p:cNvSpPr txBox="1"/>
              <p:nvPr/>
            </p:nvSpPr>
            <p:spPr>
              <a:xfrm>
                <a:off x="2444885" y="3635297"/>
                <a:ext cx="5317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0105D6C1-E0E6-46A0-8F28-0F275DD3AFAF}"/>
                  </a:ext>
                </a:extLst>
              </p:cNvPr>
              <p:cNvSpPr txBox="1"/>
              <p:nvPr/>
            </p:nvSpPr>
            <p:spPr>
              <a:xfrm>
                <a:off x="2444885" y="3433081"/>
                <a:ext cx="531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702914C5-0C70-480D-862E-79D23F643D77}"/>
                  </a:ext>
                </a:extLst>
              </p:cNvPr>
              <p:cNvSpPr txBox="1"/>
              <p:nvPr/>
            </p:nvSpPr>
            <p:spPr>
              <a:xfrm>
                <a:off x="2444885" y="4378289"/>
                <a:ext cx="5317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1A7EA38-CDFF-4EEF-AC1E-ACD3B88656A6}"/>
                  </a:ext>
                </a:extLst>
              </p:cNvPr>
              <p:cNvSpPr txBox="1"/>
              <p:nvPr/>
            </p:nvSpPr>
            <p:spPr>
              <a:xfrm>
                <a:off x="2444885" y="4194863"/>
                <a:ext cx="5317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B2FE80A-6AFA-4852-BF39-7EA77BEC04EE}"/>
                  </a:ext>
                </a:extLst>
              </p:cNvPr>
              <p:cNvSpPr txBox="1"/>
              <p:nvPr/>
            </p:nvSpPr>
            <p:spPr>
              <a:xfrm>
                <a:off x="2444885" y="3992647"/>
                <a:ext cx="531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5462186-4315-4659-A38F-6038D78811D3}"/>
                  </a:ext>
                </a:extLst>
              </p:cNvPr>
              <p:cNvSpPr txBox="1"/>
              <p:nvPr/>
            </p:nvSpPr>
            <p:spPr>
              <a:xfrm>
                <a:off x="2444885" y="4956645"/>
                <a:ext cx="5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6CA0C4-9CD4-4AB3-83A9-E7E537762137}"/>
                  </a:ext>
                </a:extLst>
              </p:cNvPr>
              <p:cNvSpPr txBox="1"/>
              <p:nvPr/>
            </p:nvSpPr>
            <p:spPr>
              <a:xfrm>
                <a:off x="2444885" y="4773219"/>
                <a:ext cx="540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B98AE0F8-3039-417E-B8A9-D48BB1ECAAE6}"/>
                  </a:ext>
                </a:extLst>
              </p:cNvPr>
              <p:cNvSpPr txBox="1"/>
              <p:nvPr/>
            </p:nvSpPr>
            <p:spPr>
              <a:xfrm>
                <a:off x="2444885" y="4571003"/>
                <a:ext cx="5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FF515358-8910-4C52-9F68-E11CE0D073A3}"/>
                  </a:ext>
                </a:extLst>
              </p:cNvPr>
              <p:cNvCxnSpPr>
                <a:cxnSpLocks/>
                <a:stCxn id="86" idx="3"/>
                <a:endCxn id="88" idx="1"/>
              </p:cNvCxnSpPr>
              <p:nvPr/>
            </p:nvCxnSpPr>
            <p:spPr>
              <a:xfrm>
                <a:off x="1371600" y="4328184"/>
                <a:ext cx="21083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62B8598E-E772-4761-A676-B9905110B7FE}"/>
                  </a:ext>
                </a:extLst>
              </p:cNvPr>
              <p:cNvCxnSpPr>
                <a:cxnSpLocks/>
                <a:stCxn id="86" idx="3"/>
                <a:endCxn id="89" idx="1"/>
              </p:cNvCxnSpPr>
              <p:nvPr/>
            </p:nvCxnSpPr>
            <p:spPr>
              <a:xfrm flipV="1">
                <a:off x="1371600" y="3773796"/>
                <a:ext cx="321014" cy="554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A8C4D292-CEA6-4F81-A999-DDAA7808F9CC}"/>
                  </a:ext>
                </a:extLst>
              </p:cNvPr>
              <p:cNvCxnSpPr>
                <a:cxnSpLocks/>
                <a:stCxn id="86" idx="3"/>
                <a:endCxn id="87" idx="1"/>
              </p:cNvCxnSpPr>
              <p:nvPr/>
            </p:nvCxnSpPr>
            <p:spPr>
              <a:xfrm>
                <a:off x="1371600" y="4328184"/>
                <a:ext cx="321014" cy="58059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DE41BFCA-7969-44EF-B587-03E96BE81995}"/>
                  </a:ext>
                </a:extLst>
              </p:cNvPr>
              <p:cNvCxnSpPr>
                <a:cxnSpLocks/>
                <a:stCxn id="89" idx="3"/>
                <a:endCxn id="92" idx="1"/>
              </p:cNvCxnSpPr>
              <p:nvPr/>
            </p:nvCxnSpPr>
            <p:spPr>
              <a:xfrm flipV="1">
                <a:off x="2140086" y="3571581"/>
                <a:ext cx="304799" cy="202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50E2D4A3-13C3-4885-9895-222B509713B8}"/>
                  </a:ext>
                </a:extLst>
              </p:cNvPr>
              <p:cNvCxnSpPr>
                <a:cxnSpLocks/>
                <a:stCxn id="89" idx="3"/>
                <a:endCxn id="91" idx="1"/>
              </p:cNvCxnSpPr>
              <p:nvPr/>
            </p:nvCxnSpPr>
            <p:spPr>
              <a:xfrm>
                <a:off x="2140086" y="3773796"/>
                <a:ext cx="30479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A9CDBE6-2B20-4D8C-B2FD-3A78AF5B80F1}"/>
                  </a:ext>
                </a:extLst>
              </p:cNvPr>
              <p:cNvCxnSpPr>
                <a:stCxn id="89" idx="3"/>
              </p:cNvCxnSpPr>
              <p:nvPr/>
            </p:nvCxnSpPr>
            <p:spPr>
              <a:xfrm>
                <a:off x="2140086" y="3773796"/>
                <a:ext cx="304800" cy="218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D3BC5129-5166-4EE1-848A-64BD0EAEC2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086" y="4327834"/>
                <a:ext cx="304800" cy="5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087147B9-7711-4DAB-A561-5E9A2800C958}"/>
                  </a:ext>
                </a:extLst>
              </p:cNvPr>
              <p:cNvCxnSpPr>
                <a:cxnSpLocks/>
                <a:stCxn id="87" idx="3"/>
                <a:endCxn id="97" idx="1"/>
              </p:cNvCxnSpPr>
              <p:nvPr/>
            </p:nvCxnSpPr>
            <p:spPr>
              <a:xfrm>
                <a:off x="2140086" y="4908780"/>
                <a:ext cx="304799" cy="2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A55C4392-91F4-4AFF-9427-AB212F5BAE80}"/>
                  </a:ext>
                </a:extLst>
              </p:cNvPr>
              <p:cNvCxnSpPr>
                <a:cxnSpLocks/>
                <a:stCxn id="88" idx="3"/>
                <a:endCxn id="95" idx="1"/>
              </p:cNvCxnSpPr>
              <p:nvPr/>
            </p:nvCxnSpPr>
            <p:spPr>
              <a:xfrm flipV="1">
                <a:off x="2144746" y="4131147"/>
                <a:ext cx="300139" cy="197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D6CED17-1B7E-43DE-A67F-0BE0F5D63F64}"/>
                  </a:ext>
                </a:extLst>
              </p:cNvPr>
              <p:cNvCxnSpPr>
                <a:cxnSpLocks/>
                <a:stCxn id="88" idx="3"/>
                <a:endCxn id="93" idx="1"/>
              </p:cNvCxnSpPr>
              <p:nvPr/>
            </p:nvCxnSpPr>
            <p:spPr>
              <a:xfrm>
                <a:off x="2144746" y="4328185"/>
                <a:ext cx="300139" cy="18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4A56D1B7-E076-485C-8EAD-9FA7D8BB5640}"/>
                  </a:ext>
                </a:extLst>
              </p:cNvPr>
              <p:cNvCxnSpPr>
                <a:cxnSpLocks/>
                <a:stCxn id="87" idx="3"/>
                <a:endCxn id="98" idx="1"/>
              </p:cNvCxnSpPr>
              <p:nvPr/>
            </p:nvCxnSpPr>
            <p:spPr>
              <a:xfrm flipV="1">
                <a:off x="2140086" y="4709503"/>
                <a:ext cx="304799" cy="1992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ACB8C5B0-F5A3-4D15-AC76-07AFDD9E17E4}"/>
                  </a:ext>
                </a:extLst>
              </p:cNvPr>
              <p:cNvCxnSpPr>
                <a:cxnSpLocks/>
                <a:stCxn id="87" idx="3"/>
                <a:endCxn id="96" idx="1"/>
              </p:cNvCxnSpPr>
              <p:nvPr/>
            </p:nvCxnSpPr>
            <p:spPr>
              <a:xfrm>
                <a:off x="2140086" y="4908780"/>
                <a:ext cx="304799" cy="186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10A867D-7989-4FDF-B5B9-FA9F25089817}"/>
                  </a:ext>
                </a:extLst>
              </p:cNvPr>
              <p:cNvSpPr txBox="1"/>
              <p:nvPr/>
            </p:nvSpPr>
            <p:spPr>
              <a:xfrm>
                <a:off x="3289935" y="3818723"/>
                <a:ext cx="797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neg-full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CCD3F6D-C6ED-4292-BFE5-785AA734A6E3}"/>
                  </a:ext>
                </a:extLst>
              </p:cNvPr>
              <p:cNvSpPr txBox="1"/>
              <p:nvPr/>
            </p:nvSpPr>
            <p:spPr>
              <a:xfrm>
                <a:off x="3289935" y="3635297"/>
                <a:ext cx="797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neg-half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E8AFDE5C-9B87-4744-B4E5-0B59853B4DBE}"/>
                  </a:ext>
                </a:extLst>
              </p:cNvPr>
              <p:cNvSpPr txBox="1"/>
              <p:nvPr/>
            </p:nvSpPr>
            <p:spPr>
              <a:xfrm>
                <a:off x="3289935" y="3433081"/>
                <a:ext cx="79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neg-emp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30B1F3B-09C5-4C29-AC22-F1DC7B6890A8}"/>
                  </a:ext>
                </a:extLst>
              </p:cNvPr>
              <p:cNvSpPr txBox="1"/>
              <p:nvPr/>
            </p:nvSpPr>
            <p:spPr>
              <a:xfrm>
                <a:off x="3289935" y="4378289"/>
                <a:ext cx="797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8C8A3A8-275E-4D66-B6B3-96137FCF9045}"/>
                  </a:ext>
                </a:extLst>
              </p:cNvPr>
              <p:cNvSpPr txBox="1"/>
              <p:nvPr/>
            </p:nvSpPr>
            <p:spPr>
              <a:xfrm>
                <a:off x="3289935" y="4194863"/>
                <a:ext cx="797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1AE2ECB6-9C4E-4362-B325-B50C21729A02}"/>
                  </a:ext>
                </a:extLst>
              </p:cNvPr>
              <p:cNvSpPr txBox="1"/>
              <p:nvPr/>
            </p:nvSpPr>
            <p:spPr>
              <a:xfrm>
                <a:off x="3289935" y="3992647"/>
                <a:ext cx="797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FB8F48A-BB8A-46F2-8B86-6D85DAC252E7}"/>
                  </a:ext>
                </a:extLst>
              </p:cNvPr>
              <p:cNvSpPr txBox="1"/>
              <p:nvPr/>
            </p:nvSpPr>
            <p:spPr>
              <a:xfrm>
                <a:off x="3289935" y="4956645"/>
                <a:ext cx="7978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pos-full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D818BB4-4968-4698-9C15-F6B7E86CAF21}"/>
                  </a:ext>
                </a:extLst>
              </p:cNvPr>
              <p:cNvSpPr txBox="1"/>
              <p:nvPr/>
            </p:nvSpPr>
            <p:spPr>
              <a:xfrm>
                <a:off x="3289935" y="4773219"/>
                <a:ext cx="810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pos-half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2BF6B1B-DBB1-46C0-A050-B5902C1761B5}"/>
                  </a:ext>
                </a:extLst>
              </p:cNvPr>
              <p:cNvSpPr txBox="1"/>
              <p:nvPr/>
            </p:nvSpPr>
            <p:spPr>
              <a:xfrm>
                <a:off x="3289935" y="4571003"/>
                <a:ext cx="797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pos-emp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D97D826-4060-400B-ACA9-4C84C8F4EA57}"/>
                  </a:ext>
                </a:extLst>
              </p:cNvPr>
              <p:cNvCxnSpPr>
                <a:stCxn id="92" idx="3"/>
                <a:endCxn id="113" idx="1"/>
              </p:cNvCxnSpPr>
              <p:nvPr/>
            </p:nvCxnSpPr>
            <p:spPr>
              <a:xfrm>
                <a:off x="2976660" y="3571581"/>
                <a:ext cx="3132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7BA86B9C-AE74-4543-BB3B-DC3E48CB951C}"/>
                  </a:ext>
                </a:extLst>
              </p:cNvPr>
              <p:cNvCxnSpPr>
                <a:cxnSpLocks/>
                <a:stCxn id="91" idx="3"/>
                <a:endCxn id="112" idx="1"/>
              </p:cNvCxnSpPr>
              <p:nvPr/>
            </p:nvCxnSpPr>
            <p:spPr>
              <a:xfrm>
                <a:off x="2976638" y="3773797"/>
                <a:ext cx="3132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A7D1BB1F-619E-4525-9498-AE223888BDE3}"/>
                  </a:ext>
                </a:extLst>
              </p:cNvPr>
              <p:cNvCxnSpPr>
                <a:stCxn id="90" idx="3"/>
                <a:endCxn id="111" idx="1"/>
              </p:cNvCxnSpPr>
              <p:nvPr/>
            </p:nvCxnSpPr>
            <p:spPr>
              <a:xfrm>
                <a:off x="2976634" y="3957223"/>
                <a:ext cx="3133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DB40D3AE-470A-425B-9DA9-DB3004D7EBCB}"/>
                  </a:ext>
                </a:extLst>
              </p:cNvPr>
              <p:cNvCxnSpPr>
                <a:stCxn id="95" idx="3"/>
                <a:endCxn id="116" idx="1"/>
              </p:cNvCxnSpPr>
              <p:nvPr/>
            </p:nvCxnSpPr>
            <p:spPr>
              <a:xfrm>
                <a:off x="2976658" y="4131147"/>
                <a:ext cx="3132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A58BB8C7-5CA7-4959-84A0-59E2AC184930}"/>
                  </a:ext>
                </a:extLst>
              </p:cNvPr>
              <p:cNvCxnSpPr>
                <a:endCxn id="115" idx="1"/>
              </p:cNvCxnSpPr>
              <p:nvPr/>
            </p:nvCxnSpPr>
            <p:spPr>
              <a:xfrm>
                <a:off x="2976616" y="4327834"/>
                <a:ext cx="313319" cy="5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E4071F38-F6FE-4CB9-80C3-15912D88723B}"/>
                  </a:ext>
                </a:extLst>
              </p:cNvPr>
              <p:cNvCxnSpPr>
                <a:stCxn id="93" idx="3"/>
                <a:endCxn id="114" idx="1"/>
              </p:cNvCxnSpPr>
              <p:nvPr/>
            </p:nvCxnSpPr>
            <p:spPr>
              <a:xfrm>
                <a:off x="2976620" y="4516789"/>
                <a:ext cx="3133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13C79F6E-2908-44F6-AA6F-6AEA76936CED}"/>
                  </a:ext>
                </a:extLst>
              </p:cNvPr>
              <p:cNvCxnSpPr>
                <a:stCxn id="98" idx="3"/>
                <a:endCxn id="119" idx="1"/>
              </p:cNvCxnSpPr>
              <p:nvPr/>
            </p:nvCxnSpPr>
            <p:spPr>
              <a:xfrm>
                <a:off x="2976642" y="4709503"/>
                <a:ext cx="3132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7D2BDDAD-A223-4F12-BB27-EAEB0D47A269}"/>
                  </a:ext>
                </a:extLst>
              </p:cNvPr>
              <p:cNvCxnSpPr>
                <a:stCxn id="97" idx="3"/>
                <a:endCxn id="118" idx="1"/>
              </p:cNvCxnSpPr>
              <p:nvPr/>
            </p:nvCxnSpPr>
            <p:spPr>
              <a:xfrm>
                <a:off x="2985136" y="4911719"/>
                <a:ext cx="3047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A2206737-E2F7-42D0-BE77-F38604F7971F}"/>
                  </a:ext>
                </a:extLst>
              </p:cNvPr>
              <p:cNvCxnSpPr>
                <a:stCxn id="96" idx="3"/>
                <a:endCxn id="117" idx="1"/>
              </p:cNvCxnSpPr>
              <p:nvPr/>
            </p:nvCxnSpPr>
            <p:spPr>
              <a:xfrm>
                <a:off x="2976616" y="5095145"/>
                <a:ext cx="3133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5D94A3AF-AA9A-4683-AEA1-B28AAE523600}"/>
                  </a:ext>
                </a:extLst>
              </p:cNvPr>
              <p:cNvSpPr txBox="1"/>
              <p:nvPr/>
            </p:nvSpPr>
            <p:spPr>
              <a:xfrm>
                <a:off x="924062" y="5903329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4CEC3ED-AB83-4311-8068-DA787B416C96}"/>
                  </a:ext>
                </a:extLst>
              </p:cNvPr>
              <p:cNvSpPr txBox="1"/>
              <p:nvPr/>
            </p:nvSpPr>
            <p:spPr>
              <a:xfrm>
                <a:off x="1692548" y="6483926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6B9E034C-1BD1-4EDD-875A-CB9866828972}"/>
                  </a:ext>
                </a:extLst>
              </p:cNvPr>
              <p:cNvSpPr txBox="1"/>
              <p:nvPr/>
            </p:nvSpPr>
            <p:spPr>
              <a:xfrm>
                <a:off x="1582367" y="5903330"/>
                <a:ext cx="56231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err="1"/>
                  <a:t>neut</a:t>
                </a:r>
                <a:endParaRPr lang="en-US" sz="1200" dirty="0"/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EB28900E-BDB6-4135-B703-171CF5389448}"/>
                  </a:ext>
                </a:extLst>
              </p:cNvPr>
              <p:cNvSpPr txBox="1"/>
              <p:nvPr/>
            </p:nvSpPr>
            <p:spPr>
              <a:xfrm>
                <a:off x="1692548" y="5348942"/>
                <a:ext cx="447472" cy="276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60098BFA-2901-47DA-AF3D-FAB2CFF8C425}"/>
                  </a:ext>
                </a:extLst>
              </p:cNvPr>
              <p:cNvSpPr txBox="1"/>
              <p:nvPr/>
            </p:nvSpPr>
            <p:spPr>
              <a:xfrm>
                <a:off x="2444819" y="5532368"/>
                <a:ext cx="5317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CC538FB-53EC-4FAF-9AE1-697D7F41E862}"/>
                  </a:ext>
                </a:extLst>
              </p:cNvPr>
              <p:cNvSpPr txBox="1"/>
              <p:nvPr/>
            </p:nvSpPr>
            <p:spPr>
              <a:xfrm>
                <a:off x="2444819" y="5348942"/>
                <a:ext cx="5317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BE271FA-922B-417C-9BE5-C95170AAE61C}"/>
                  </a:ext>
                </a:extLst>
              </p:cNvPr>
              <p:cNvSpPr txBox="1"/>
              <p:nvPr/>
            </p:nvSpPr>
            <p:spPr>
              <a:xfrm>
                <a:off x="2444819" y="5146726"/>
                <a:ext cx="5317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EB878C9-BF4F-4EEE-BA94-E4016DD6AC8E}"/>
                  </a:ext>
                </a:extLst>
              </p:cNvPr>
              <p:cNvSpPr txBox="1"/>
              <p:nvPr/>
            </p:nvSpPr>
            <p:spPr>
              <a:xfrm>
                <a:off x="2444819" y="6091934"/>
                <a:ext cx="5317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3AABE0D-33E7-4AC1-8F6D-117AF7CEA4A5}"/>
                  </a:ext>
                </a:extLst>
              </p:cNvPr>
              <p:cNvSpPr txBox="1"/>
              <p:nvPr/>
            </p:nvSpPr>
            <p:spPr>
              <a:xfrm>
                <a:off x="2444819" y="5908508"/>
                <a:ext cx="53174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BF28D6F-9D5D-4040-9F5A-0A7E8BE295CA}"/>
                  </a:ext>
                </a:extLst>
              </p:cNvPr>
              <p:cNvSpPr txBox="1"/>
              <p:nvPr/>
            </p:nvSpPr>
            <p:spPr>
              <a:xfrm>
                <a:off x="2444819" y="5706292"/>
                <a:ext cx="5317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61C2CC29-8355-4934-B5F8-C9F47BB9020E}"/>
                  </a:ext>
                </a:extLst>
              </p:cNvPr>
              <p:cNvSpPr txBox="1"/>
              <p:nvPr/>
            </p:nvSpPr>
            <p:spPr>
              <a:xfrm>
                <a:off x="2444819" y="6670290"/>
                <a:ext cx="53173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full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5788EB1-2EC2-4BF3-BB13-E1EFAF255994}"/>
                  </a:ext>
                </a:extLst>
              </p:cNvPr>
              <p:cNvSpPr txBox="1"/>
              <p:nvPr/>
            </p:nvSpPr>
            <p:spPr>
              <a:xfrm>
                <a:off x="2444819" y="6486864"/>
                <a:ext cx="540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half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D2F9F174-44AA-4D0E-9376-6614FBA6FDB1}"/>
                  </a:ext>
                </a:extLst>
              </p:cNvPr>
              <p:cNvSpPr txBox="1"/>
              <p:nvPr/>
            </p:nvSpPr>
            <p:spPr>
              <a:xfrm>
                <a:off x="2444819" y="6284648"/>
                <a:ext cx="53175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emp</a:t>
                </a:r>
              </a:p>
            </p:txBody>
          </p: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4701D480-E642-476E-BE9E-B2E8359BFF5A}"/>
                  </a:ext>
                </a:extLst>
              </p:cNvPr>
              <p:cNvCxnSpPr>
                <a:cxnSpLocks/>
                <a:stCxn id="129" idx="3"/>
                <a:endCxn id="131" idx="1"/>
              </p:cNvCxnSpPr>
              <p:nvPr/>
            </p:nvCxnSpPr>
            <p:spPr>
              <a:xfrm>
                <a:off x="1371534" y="6041828"/>
                <a:ext cx="210833" cy="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6A827B4A-19D7-4769-AB8D-23099DC0B1D3}"/>
                  </a:ext>
                </a:extLst>
              </p:cNvPr>
              <p:cNvCxnSpPr>
                <a:stCxn id="129" idx="3"/>
                <a:endCxn id="132" idx="1"/>
              </p:cNvCxnSpPr>
              <p:nvPr/>
            </p:nvCxnSpPr>
            <p:spPr>
              <a:xfrm flipV="1">
                <a:off x="1371534" y="5487441"/>
                <a:ext cx="321014" cy="5543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>
                <a:extLst>
                  <a:ext uri="{FF2B5EF4-FFF2-40B4-BE49-F238E27FC236}">
                    <a16:creationId xmlns:a16="http://schemas.microsoft.com/office/drawing/2014/main" id="{8DD9E98F-9AC3-4AC0-8671-7636855FBDE6}"/>
                  </a:ext>
                </a:extLst>
              </p:cNvPr>
              <p:cNvCxnSpPr>
                <a:stCxn id="129" idx="3"/>
                <a:endCxn id="130" idx="1"/>
              </p:cNvCxnSpPr>
              <p:nvPr/>
            </p:nvCxnSpPr>
            <p:spPr>
              <a:xfrm>
                <a:off x="1371534" y="6041828"/>
                <a:ext cx="321014" cy="5805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1967AD1E-ABA9-453B-BF3C-71CCF547F59A}"/>
                  </a:ext>
                </a:extLst>
              </p:cNvPr>
              <p:cNvCxnSpPr>
                <a:cxnSpLocks/>
                <a:stCxn id="132" idx="3"/>
                <a:endCxn id="135" idx="1"/>
              </p:cNvCxnSpPr>
              <p:nvPr/>
            </p:nvCxnSpPr>
            <p:spPr>
              <a:xfrm flipV="1">
                <a:off x="2140020" y="5285226"/>
                <a:ext cx="304799" cy="2022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30994D55-1DF0-4DC5-879E-4D5E08FD013C}"/>
                  </a:ext>
                </a:extLst>
              </p:cNvPr>
              <p:cNvCxnSpPr>
                <a:cxnSpLocks/>
                <a:stCxn id="132" idx="3"/>
                <a:endCxn id="134" idx="1"/>
              </p:cNvCxnSpPr>
              <p:nvPr/>
            </p:nvCxnSpPr>
            <p:spPr>
              <a:xfrm>
                <a:off x="2140020" y="5487441"/>
                <a:ext cx="304799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2367897E-EB42-495E-8077-51A2DFE56EC6}"/>
                  </a:ext>
                </a:extLst>
              </p:cNvPr>
              <p:cNvCxnSpPr>
                <a:stCxn id="132" idx="3"/>
              </p:cNvCxnSpPr>
              <p:nvPr/>
            </p:nvCxnSpPr>
            <p:spPr>
              <a:xfrm>
                <a:off x="2140020" y="5487441"/>
                <a:ext cx="304800" cy="2188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384E8FF2-0EB9-4B90-9AC6-45CDF12EE0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0020" y="6041479"/>
                <a:ext cx="304800" cy="51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FA12941E-BF4B-49D6-85F4-453DB1A974E1}"/>
                  </a:ext>
                </a:extLst>
              </p:cNvPr>
              <p:cNvCxnSpPr>
                <a:cxnSpLocks/>
                <a:stCxn id="130" idx="3"/>
                <a:endCxn id="140" idx="1"/>
              </p:cNvCxnSpPr>
              <p:nvPr/>
            </p:nvCxnSpPr>
            <p:spPr>
              <a:xfrm>
                <a:off x="2140020" y="6622425"/>
                <a:ext cx="304799" cy="29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1D644EC2-F0FA-4053-8A3B-C39CB535D883}"/>
                  </a:ext>
                </a:extLst>
              </p:cNvPr>
              <p:cNvCxnSpPr>
                <a:cxnSpLocks/>
                <a:stCxn id="131" idx="3"/>
                <a:endCxn id="138" idx="1"/>
              </p:cNvCxnSpPr>
              <p:nvPr/>
            </p:nvCxnSpPr>
            <p:spPr>
              <a:xfrm flipV="1">
                <a:off x="2144680" y="5844792"/>
                <a:ext cx="300139" cy="197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81138A72-F66F-43F9-B237-E63391AC4E74}"/>
                  </a:ext>
                </a:extLst>
              </p:cNvPr>
              <p:cNvCxnSpPr>
                <a:cxnSpLocks/>
                <a:stCxn id="131" idx="3"/>
                <a:endCxn id="136" idx="1"/>
              </p:cNvCxnSpPr>
              <p:nvPr/>
            </p:nvCxnSpPr>
            <p:spPr>
              <a:xfrm>
                <a:off x="2144680" y="6041830"/>
                <a:ext cx="300139" cy="1886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966F90EE-7BB1-4DD6-B7D0-01626AD20C3A}"/>
                  </a:ext>
                </a:extLst>
              </p:cNvPr>
              <p:cNvCxnSpPr>
                <a:cxnSpLocks/>
                <a:stCxn id="130" idx="3"/>
                <a:endCxn id="141" idx="1"/>
              </p:cNvCxnSpPr>
              <p:nvPr/>
            </p:nvCxnSpPr>
            <p:spPr>
              <a:xfrm flipV="1">
                <a:off x="2140020" y="6423148"/>
                <a:ext cx="304799" cy="1992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339A34E7-861E-47EF-8272-3BA6913420CD}"/>
                  </a:ext>
                </a:extLst>
              </p:cNvPr>
              <p:cNvCxnSpPr>
                <a:cxnSpLocks/>
                <a:stCxn id="130" idx="3"/>
                <a:endCxn id="139" idx="1"/>
              </p:cNvCxnSpPr>
              <p:nvPr/>
            </p:nvCxnSpPr>
            <p:spPr>
              <a:xfrm>
                <a:off x="2140020" y="6622425"/>
                <a:ext cx="304799" cy="1863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C1298CB7-4F67-46C0-9CAB-7C5C4F2AA883}"/>
                  </a:ext>
                </a:extLst>
              </p:cNvPr>
              <p:cNvSpPr txBox="1"/>
              <p:nvPr/>
            </p:nvSpPr>
            <p:spPr>
              <a:xfrm>
                <a:off x="3289869" y="5532368"/>
                <a:ext cx="797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neg-full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0605EDBF-DB7C-4C0C-A7E9-A93D2DA2BED7}"/>
                  </a:ext>
                </a:extLst>
              </p:cNvPr>
              <p:cNvSpPr txBox="1"/>
              <p:nvPr/>
            </p:nvSpPr>
            <p:spPr>
              <a:xfrm>
                <a:off x="3289869" y="5348942"/>
                <a:ext cx="7978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neg-half</a:t>
                </a: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901EB43F-69B1-4B88-AAC2-2E80644584CB}"/>
                  </a:ext>
                </a:extLst>
              </p:cNvPr>
              <p:cNvSpPr txBox="1"/>
              <p:nvPr/>
            </p:nvSpPr>
            <p:spPr>
              <a:xfrm>
                <a:off x="3289869" y="5146726"/>
                <a:ext cx="7979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neg-emp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36D6B087-9110-4662-828C-0EACC46E64A2}"/>
                  </a:ext>
                </a:extLst>
              </p:cNvPr>
              <p:cNvSpPr txBox="1"/>
              <p:nvPr/>
            </p:nvSpPr>
            <p:spPr>
              <a:xfrm>
                <a:off x="3289869" y="6091934"/>
                <a:ext cx="79786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A2947601-1661-4336-9849-AD62899CF485}"/>
                  </a:ext>
                </a:extLst>
              </p:cNvPr>
              <p:cNvSpPr txBox="1"/>
              <p:nvPr/>
            </p:nvSpPr>
            <p:spPr>
              <a:xfrm>
                <a:off x="3289869" y="5908508"/>
                <a:ext cx="7978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E4393719-5EDB-4232-BBDD-A8CEA7411A4C}"/>
                  </a:ext>
                </a:extLst>
              </p:cNvPr>
              <p:cNvSpPr txBox="1"/>
              <p:nvPr/>
            </p:nvSpPr>
            <p:spPr>
              <a:xfrm>
                <a:off x="3289869" y="5706292"/>
                <a:ext cx="797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neutral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E61D17AE-2CF5-44AC-874D-A55D77789EAE}"/>
                  </a:ext>
                </a:extLst>
              </p:cNvPr>
              <p:cNvSpPr txBox="1"/>
              <p:nvPr/>
            </p:nvSpPr>
            <p:spPr>
              <a:xfrm>
                <a:off x="3289869" y="6670290"/>
                <a:ext cx="7978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pos-full</a:t>
                </a:r>
              </a:p>
            </p:txBody>
          </p: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21AC4815-0CA0-4EE5-84EC-F83554C8DFC3}"/>
                  </a:ext>
                </a:extLst>
              </p:cNvPr>
              <p:cNvSpPr txBox="1"/>
              <p:nvPr/>
            </p:nvSpPr>
            <p:spPr>
              <a:xfrm>
                <a:off x="3289869" y="6486864"/>
                <a:ext cx="81064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pos-half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7E7954A8-8E5B-405B-99D5-3DF085520085}"/>
                  </a:ext>
                </a:extLst>
              </p:cNvPr>
              <p:cNvSpPr txBox="1"/>
              <p:nvPr/>
            </p:nvSpPr>
            <p:spPr>
              <a:xfrm>
                <a:off x="3289869" y="6284648"/>
                <a:ext cx="79790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pos-emp</a:t>
                </a:r>
              </a:p>
            </p:txBody>
          </p: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49A2FD68-25A1-48D9-B092-5CB55ADA5DA6}"/>
                  </a:ext>
                </a:extLst>
              </p:cNvPr>
              <p:cNvCxnSpPr>
                <a:stCxn id="135" idx="3"/>
                <a:endCxn id="156" idx="1"/>
              </p:cNvCxnSpPr>
              <p:nvPr/>
            </p:nvCxnSpPr>
            <p:spPr>
              <a:xfrm>
                <a:off x="2976594" y="5285226"/>
                <a:ext cx="31327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AD1404E5-64FC-4296-A2F7-4F0754297794}"/>
                  </a:ext>
                </a:extLst>
              </p:cNvPr>
              <p:cNvCxnSpPr>
                <a:cxnSpLocks/>
                <a:stCxn id="134" idx="3"/>
                <a:endCxn id="155" idx="1"/>
              </p:cNvCxnSpPr>
              <p:nvPr/>
            </p:nvCxnSpPr>
            <p:spPr>
              <a:xfrm>
                <a:off x="2976572" y="5487442"/>
                <a:ext cx="3132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164">
                <a:extLst>
                  <a:ext uri="{FF2B5EF4-FFF2-40B4-BE49-F238E27FC236}">
                    <a16:creationId xmlns:a16="http://schemas.microsoft.com/office/drawing/2014/main" id="{5A4A7558-0C58-428B-8FE9-C324D162E3E5}"/>
                  </a:ext>
                </a:extLst>
              </p:cNvPr>
              <p:cNvCxnSpPr>
                <a:stCxn id="133" idx="3"/>
                <a:endCxn id="154" idx="1"/>
              </p:cNvCxnSpPr>
              <p:nvPr/>
            </p:nvCxnSpPr>
            <p:spPr>
              <a:xfrm>
                <a:off x="2976568" y="5670868"/>
                <a:ext cx="31330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>
                <a:extLst>
                  <a:ext uri="{FF2B5EF4-FFF2-40B4-BE49-F238E27FC236}">
                    <a16:creationId xmlns:a16="http://schemas.microsoft.com/office/drawing/2014/main" id="{DDB2123B-B650-405B-9BB4-903DE921E281}"/>
                  </a:ext>
                </a:extLst>
              </p:cNvPr>
              <p:cNvCxnSpPr>
                <a:stCxn id="138" idx="3"/>
                <a:endCxn id="159" idx="1"/>
              </p:cNvCxnSpPr>
              <p:nvPr/>
            </p:nvCxnSpPr>
            <p:spPr>
              <a:xfrm>
                <a:off x="2976592" y="5844792"/>
                <a:ext cx="3132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5EE32631-7F54-4EBD-AC36-0E0EEAB2F10A}"/>
                  </a:ext>
                </a:extLst>
              </p:cNvPr>
              <p:cNvCxnSpPr>
                <a:endCxn id="158" idx="1"/>
              </p:cNvCxnSpPr>
              <p:nvPr/>
            </p:nvCxnSpPr>
            <p:spPr>
              <a:xfrm>
                <a:off x="2976550" y="6041479"/>
                <a:ext cx="313319" cy="55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C6E6B6C2-328E-45F7-B1B3-1D087DCF2008}"/>
                  </a:ext>
                </a:extLst>
              </p:cNvPr>
              <p:cNvCxnSpPr>
                <a:stCxn id="136" idx="3"/>
                <a:endCxn id="157" idx="1"/>
              </p:cNvCxnSpPr>
              <p:nvPr/>
            </p:nvCxnSpPr>
            <p:spPr>
              <a:xfrm>
                <a:off x="2976554" y="6230434"/>
                <a:ext cx="3133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168">
                <a:extLst>
                  <a:ext uri="{FF2B5EF4-FFF2-40B4-BE49-F238E27FC236}">
                    <a16:creationId xmlns:a16="http://schemas.microsoft.com/office/drawing/2014/main" id="{6E55C699-8737-479E-B288-4754D585F9F8}"/>
                  </a:ext>
                </a:extLst>
              </p:cNvPr>
              <p:cNvCxnSpPr>
                <a:stCxn id="141" idx="3"/>
                <a:endCxn id="162" idx="1"/>
              </p:cNvCxnSpPr>
              <p:nvPr/>
            </p:nvCxnSpPr>
            <p:spPr>
              <a:xfrm>
                <a:off x="2976576" y="6423148"/>
                <a:ext cx="3132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Arrow Connector 169">
                <a:extLst>
                  <a:ext uri="{FF2B5EF4-FFF2-40B4-BE49-F238E27FC236}">
                    <a16:creationId xmlns:a16="http://schemas.microsoft.com/office/drawing/2014/main" id="{07357326-55C1-4418-AAFB-166B2DBF9FB3}"/>
                  </a:ext>
                </a:extLst>
              </p:cNvPr>
              <p:cNvCxnSpPr>
                <a:stCxn id="140" idx="3"/>
                <a:endCxn id="161" idx="1"/>
              </p:cNvCxnSpPr>
              <p:nvPr/>
            </p:nvCxnSpPr>
            <p:spPr>
              <a:xfrm>
                <a:off x="2985070" y="6625364"/>
                <a:ext cx="30479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2F871E4E-6547-4B1A-96CA-0618CE9B6312}"/>
                  </a:ext>
                </a:extLst>
              </p:cNvPr>
              <p:cNvCxnSpPr>
                <a:stCxn id="139" idx="3"/>
                <a:endCxn id="160" idx="1"/>
              </p:cNvCxnSpPr>
              <p:nvPr/>
            </p:nvCxnSpPr>
            <p:spPr>
              <a:xfrm>
                <a:off x="2976550" y="6808790"/>
                <a:ext cx="31331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B3179F-15A2-4337-AE8D-0F00F2781E4B}"/>
                </a:ext>
              </a:extLst>
            </p:cNvPr>
            <p:cNvSpPr txBox="1"/>
            <p:nvPr/>
          </p:nvSpPr>
          <p:spPr>
            <a:xfrm>
              <a:off x="1250345" y="2052923"/>
              <a:ext cx="519332" cy="29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e_pos</a:t>
              </a:r>
              <a:endParaRPr lang="en-US" sz="1200" i="1" u="sng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9875080-6601-444B-9FD6-D93E6446AE74}"/>
                </a:ext>
              </a:extLst>
            </p:cNvPr>
            <p:cNvSpPr txBox="1"/>
            <p:nvPr/>
          </p:nvSpPr>
          <p:spPr>
            <a:xfrm>
              <a:off x="2104290" y="2053931"/>
              <a:ext cx="599841" cy="294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e_spd</a:t>
              </a:r>
              <a:endParaRPr lang="en-US" sz="1200" i="1" u="sng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B09E3C-F61B-4253-A82C-FCB483016480}"/>
                </a:ext>
              </a:extLst>
            </p:cNvPr>
            <p:cNvSpPr txBox="1"/>
            <p:nvPr/>
          </p:nvSpPr>
          <p:spPr>
            <a:xfrm>
              <a:off x="2905963" y="2052922"/>
              <a:ext cx="857342" cy="276999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num_pass</a:t>
              </a:r>
              <a:endParaRPr lang="en-US" sz="1200" i="1" u="sng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7B7050F-E238-4327-BA27-16C60F1F8B2E}"/>
                </a:ext>
              </a:extLst>
            </p:cNvPr>
            <p:cNvSpPr txBox="1"/>
            <p:nvPr/>
          </p:nvSpPr>
          <p:spPr>
            <a:xfrm>
              <a:off x="4144131" y="2036145"/>
              <a:ext cx="677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u_fuz</a:t>
              </a:r>
              <a:endParaRPr lang="en-US" sz="1200" i="1" u="sng" dirty="0"/>
            </a:p>
          </p:txBody>
        </p: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F91BF284-972B-4121-A614-0399B5B6BDD3}"/>
              </a:ext>
            </a:extLst>
          </p:cNvPr>
          <p:cNvSpPr txBox="1"/>
          <p:nvPr/>
        </p:nvSpPr>
        <p:spPr>
          <a:xfrm>
            <a:off x="2121688" y="2040264"/>
            <a:ext cx="200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1. </a:t>
            </a:r>
            <a:r>
              <a:rPr lang="en-US" sz="1400" dirty="0" err="1"/>
              <a:t>Pengontrol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endParaRPr lang="en-US" sz="14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714D01F-F755-4953-A19E-81C7F8E9D360}"/>
              </a:ext>
            </a:extLst>
          </p:cNvPr>
          <p:cNvSpPr txBox="1"/>
          <p:nvPr/>
        </p:nvSpPr>
        <p:spPr>
          <a:xfrm>
            <a:off x="6637838" y="2056972"/>
            <a:ext cx="2004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2. </a:t>
            </a:r>
            <a:r>
              <a:rPr lang="en-US" sz="1400" dirty="0" err="1"/>
              <a:t>Pengontrol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66C8DE-F1A7-4AE2-BE1E-627F569BBB99}"/>
              </a:ext>
            </a:extLst>
          </p:cNvPr>
          <p:cNvGrpSpPr/>
          <p:nvPr/>
        </p:nvGrpSpPr>
        <p:grpSpPr>
          <a:xfrm>
            <a:off x="5933358" y="2377636"/>
            <a:ext cx="3969852" cy="4112415"/>
            <a:chOff x="5832436" y="2042466"/>
            <a:chExt cx="3777647" cy="4401348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A123088-0CAD-4642-AD1C-C9BBE3300978}"/>
                </a:ext>
              </a:extLst>
            </p:cNvPr>
            <p:cNvSpPr txBox="1"/>
            <p:nvPr/>
          </p:nvSpPr>
          <p:spPr>
            <a:xfrm>
              <a:off x="5846093" y="2059243"/>
              <a:ext cx="571432" cy="296461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e_pos</a:t>
              </a:r>
              <a:endParaRPr lang="en-US" sz="1200" i="1" u="sng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3A6EB4D-9919-4028-8DA8-E862E9D787D0}"/>
                </a:ext>
              </a:extLst>
            </p:cNvPr>
            <p:cNvSpPr txBox="1"/>
            <p:nvPr/>
          </p:nvSpPr>
          <p:spPr>
            <a:xfrm>
              <a:off x="6700231" y="2059259"/>
              <a:ext cx="599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e_spd</a:t>
              </a:r>
              <a:endParaRPr lang="en-US" sz="1200" i="1" u="sng" dirty="0"/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FA8EB580-F3E1-4684-9CEE-6AD98DA5FF0F}"/>
                </a:ext>
              </a:extLst>
            </p:cNvPr>
            <p:cNvSpPr txBox="1"/>
            <p:nvPr/>
          </p:nvSpPr>
          <p:spPr>
            <a:xfrm>
              <a:off x="7501793" y="2059515"/>
              <a:ext cx="857342" cy="276999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num_pass</a:t>
              </a:r>
              <a:endParaRPr lang="en-US" sz="1200" i="1" u="sng" dirty="0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64DC0AD-80DC-484C-AE9F-787AEB5EEA5A}"/>
                </a:ext>
              </a:extLst>
            </p:cNvPr>
            <p:cNvSpPr txBox="1"/>
            <p:nvPr/>
          </p:nvSpPr>
          <p:spPr>
            <a:xfrm>
              <a:off x="8739961" y="2042466"/>
              <a:ext cx="6774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u="sng" dirty="0" err="1"/>
                <a:t>u_fuz</a:t>
              </a:r>
              <a:endParaRPr lang="en-US" sz="1200" i="1" u="sng" dirty="0"/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19FF0A8E-0D03-4CE0-A6C9-1908DC984513}"/>
                </a:ext>
              </a:extLst>
            </p:cNvPr>
            <p:cNvSpPr txBox="1"/>
            <p:nvPr/>
          </p:nvSpPr>
          <p:spPr>
            <a:xfrm>
              <a:off x="5849309" y="2983992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06223DE-3C5B-4BC3-89CF-F84AB72675C1}"/>
                </a:ext>
              </a:extLst>
            </p:cNvPr>
            <p:cNvSpPr txBox="1"/>
            <p:nvPr/>
          </p:nvSpPr>
          <p:spPr>
            <a:xfrm>
              <a:off x="6764558" y="3456535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1E2D2B61-70A7-4B37-9F18-81B37266145E}"/>
                </a:ext>
              </a:extLst>
            </p:cNvPr>
            <p:cNvSpPr txBox="1"/>
            <p:nvPr/>
          </p:nvSpPr>
          <p:spPr>
            <a:xfrm>
              <a:off x="6710660" y="2983993"/>
              <a:ext cx="59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FD90C89A-07F8-4C53-A01B-7358C7474099}"/>
                </a:ext>
              </a:extLst>
            </p:cNvPr>
            <p:cNvSpPr txBox="1"/>
            <p:nvPr/>
          </p:nvSpPr>
          <p:spPr>
            <a:xfrm>
              <a:off x="6764558" y="2569714"/>
              <a:ext cx="52878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4636E22-7374-4C84-AE0C-83B12055A77A}"/>
                </a:ext>
              </a:extLst>
            </p:cNvPr>
            <p:cNvSpPr txBox="1"/>
            <p:nvPr/>
          </p:nvSpPr>
          <p:spPr>
            <a:xfrm>
              <a:off x="7653526" y="2713034"/>
              <a:ext cx="62837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9608E3EC-BCB3-46D0-9C49-CA354A381F46}"/>
                </a:ext>
              </a:extLst>
            </p:cNvPr>
            <p:cNvSpPr txBox="1"/>
            <p:nvPr/>
          </p:nvSpPr>
          <p:spPr>
            <a:xfrm>
              <a:off x="7653526" y="2569714"/>
              <a:ext cx="628379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B664F8C-F90B-4FA0-A062-2309708952FA}"/>
                </a:ext>
              </a:extLst>
            </p:cNvPr>
            <p:cNvSpPr txBox="1"/>
            <p:nvPr/>
          </p:nvSpPr>
          <p:spPr>
            <a:xfrm>
              <a:off x="7653526" y="3150251"/>
              <a:ext cx="62835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65AA679B-D718-41E2-A298-BFB51E2935BC}"/>
                </a:ext>
              </a:extLst>
            </p:cNvPr>
            <p:cNvSpPr txBox="1"/>
            <p:nvPr/>
          </p:nvSpPr>
          <p:spPr>
            <a:xfrm>
              <a:off x="7653526" y="3006931"/>
              <a:ext cx="628367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CA8DA4D-31C7-43EF-95C9-2A732C91F1FD}"/>
                </a:ext>
              </a:extLst>
            </p:cNvPr>
            <p:cNvSpPr txBox="1"/>
            <p:nvPr/>
          </p:nvSpPr>
          <p:spPr>
            <a:xfrm>
              <a:off x="7653526" y="2848929"/>
              <a:ext cx="62840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F7371835-7DAB-4E66-87C3-8EB447C10541}"/>
                </a:ext>
              </a:extLst>
            </p:cNvPr>
            <p:cNvSpPr txBox="1"/>
            <p:nvPr/>
          </p:nvSpPr>
          <p:spPr>
            <a:xfrm>
              <a:off x="7653526" y="3602150"/>
              <a:ext cx="62835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AD0404D-1C19-4FB9-9CD8-BEFB1AC21741}"/>
                </a:ext>
              </a:extLst>
            </p:cNvPr>
            <p:cNvSpPr txBox="1"/>
            <p:nvPr/>
          </p:nvSpPr>
          <p:spPr>
            <a:xfrm>
              <a:off x="7653526" y="3458830"/>
              <a:ext cx="63842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E71FAFCF-1366-42F4-B26A-CBE29E394ABD}"/>
                </a:ext>
              </a:extLst>
            </p:cNvPr>
            <p:cNvSpPr txBox="1"/>
            <p:nvPr/>
          </p:nvSpPr>
          <p:spPr>
            <a:xfrm>
              <a:off x="7653526" y="3300829"/>
              <a:ext cx="62838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0449037D-910B-4BD7-AE4E-ABB66D765F4A}"/>
                </a:ext>
              </a:extLst>
            </p:cNvPr>
            <p:cNvCxnSpPr>
              <a:cxnSpLocks/>
              <a:stCxn id="183" idx="3"/>
            </p:cNvCxnSpPr>
            <p:nvPr/>
          </p:nvCxnSpPr>
          <p:spPr>
            <a:xfrm flipV="1">
              <a:off x="7293341" y="2519929"/>
              <a:ext cx="360185" cy="1580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F9652D99-A176-4A83-AB53-4CA6A9A5433E}"/>
                </a:ext>
              </a:extLst>
            </p:cNvPr>
            <p:cNvCxnSpPr>
              <a:cxnSpLocks/>
              <a:stCxn id="183" idx="3"/>
              <a:endCxn id="185" idx="1"/>
            </p:cNvCxnSpPr>
            <p:nvPr/>
          </p:nvCxnSpPr>
          <p:spPr>
            <a:xfrm>
              <a:off x="7293341" y="2677930"/>
              <a:ext cx="36018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B54C28EE-4DE3-4B8D-AEDD-648D42A21779}"/>
                </a:ext>
              </a:extLst>
            </p:cNvPr>
            <p:cNvCxnSpPr>
              <a:stCxn id="183" idx="3"/>
            </p:cNvCxnSpPr>
            <p:nvPr/>
          </p:nvCxnSpPr>
          <p:spPr>
            <a:xfrm>
              <a:off x="7293341" y="2677930"/>
              <a:ext cx="360186" cy="1709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5AA1ACF6-3718-48B6-98BE-EB5D65F143D9}"/>
                </a:ext>
              </a:extLst>
            </p:cNvPr>
            <p:cNvCxnSpPr>
              <a:cxnSpLocks/>
              <a:stCxn id="182" idx="3"/>
            </p:cNvCxnSpPr>
            <p:nvPr/>
          </p:nvCxnSpPr>
          <p:spPr>
            <a:xfrm flipV="1">
              <a:off x="7308541" y="3095983"/>
              <a:ext cx="354681" cy="26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6EF9C155-D805-4935-AA84-D5BB81D51848}"/>
                </a:ext>
              </a:extLst>
            </p:cNvPr>
            <p:cNvCxnSpPr>
              <a:cxnSpLocks/>
              <a:stCxn id="181" idx="3"/>
              <a:endCxn id="190" idx="1"/>
            </p:cNvCxnSpPr>
            <p:nvPr/>
          </p:nvCxnSpPr>
          <p:spPr>
            <a:xfrm flipV="1">
              <a:off x="7293341" y="3567047"/>
              <a:ext cx="360185" cy="27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A85F04B-3800-4D25-8BF7-6CA552670C3B}"/>
                </a:ext>
              </a:extLst>
            </p:cNvPr>
            <p:cNvCxnSpPr>
              <a:cxnSpLocks/>
              <a:stCxn id="182" idx="3"/>
              <a:endCxn id="188" idx="1"/>
            </p:cNvCxnSpPr>
            <p:nvPr/>
          </p:nvCxnSpPr>
          <p:spPr>
            <a:xfrm flipV="1">
              <a:off x="7308541" y="2957146"/>
              <a:ext cx="344985" cy="16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B4F794A0-01F8-4650-B38A-D1FB215B2621}"/>
                </a:ext>
              </a:extLst>
            </p:cNvPr>
            <p:cNvCxnSpPr>
              <a:cxnSpLocks/>
              <a:stCxn id="182" idx="3"/>
              <a:endCxn id="186" idx="1"/>
            </p:cNvCxnSpPr>
            <p:nvPr/>
          </p:nvCxnSpPr>
          <p:spPr>
            <a:xfrm>
              <a:off x="7308541" y="3122493"/>
              <a:ext cx="344985" cy="135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45B05229-7A65-4E89-8928-B3E54BDAEA6F}"/>
                </a:ext>
              </a:extLst>
            </p:cNvPr>
            <p:cNvCxnSpPr>
              <a:cxnSpLocks/>
              <a:stCxn id="181" idx="3"/>
              <a:endCxn id="191" idx="1"/>
            </p:cNvCxnSpPr>
            <p:nvPr/>
          </p:nvCxnSpPr>
          <p:spPr>
            <a:xfrm flipV="1">
              <a:off x="7293341" y="3409046"/>
              <a:ext cx="360185" cy="185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617C3E97-4201-4E97-90D0-A15F1E15DEE7}"/>
                </a:ext>
              </a:extLst>
            </p:cNvPr>
            <p:cNvCxnSpPr>
              <a:cxnSpLocks/>
              <a:stCxn id="181" idx="3"/>
              <a:endCxn id="189" idx="1"/>
            </p:cNvCxnSpPr>
            <p:nvPr/>
          </p:nvCxnSpPr>
          <p:spPr>
            <a:xfrm>
              <a:off x="7293341" y="3595035"/>
              <a:ext cx="360185" cy="11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E90547C-317D-4A2B-9D4E-5346A9FA38E9}"/>
                </a:ext>
              </a:extLst>
            </p:cNvPr>
            <p:cNvSpPr txBox="1"/>
            <p:nvPr/>
          </p:nvSpPr>
          <p:spPr>
            <a:xfrm>
              <a:off x="8652132" y="2713034"/>
              <a:ext cx="942876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neg-full</a:t>
              </a:r>
            </a:p>
          </p:txBody>
        </p: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9B5BB788-F796-4C2F-9723-D75E5950D55E}"/>
                </a:ext>
              </a:extLst>
            </p:cNvPr>
            <p:cNvSpPr txBox="1"/>
            <p:nvPr/>
          </p:nvSpPr>
          <p:spPr>
            <a:xfrm>
              <a:off x="8652132" y="2569714"/>
              <a:ext cx="94288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neg-half</a:t>
              </a: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8C9E0260-AB03-4505-9A06-6ACA8788E52C}"/>
                </a:ext>
              </a:extLst>
            </p:cNvPr>
            <p:cNvSpPr txBox="1"/>
            <p:nvPr/>
          </p:nvSpPr>
          <p:spPr>
            <a:xfrm>
              <a:off x="8652132" y="3150251"/>
              <a:ext cx="9428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C7086C1-F7CD-4005-9F35-7233B4844E7F}"/>
                </a:ext>
              </a:extLst>
            </p:cNvPr>
            <p:cNvSpPr txBox="1"/>
            <p:nvPr/>
          </p:nvSpPr>
          <p:spPr>
            <a:xfrm>
              <a:off x="8652132" y="3006931"/>
              <a:ext cx="94286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88B99499-38A4-4415-9F10-BC460432EB77}"/>
                </a:ext>
              </a:extLst>
            </p:cNvPr>
            <p:cNvSpPr txBox="1"/>
            <p:nvPr/>
          </p:nvSpPr>
          <p:spPr>
            <a:xfrm>
              <a:off x="8652132" y="2848929"/>
              <a:ext cx="94291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CCE0962-C534-4FC5-90D5-6CCABE7F6D8C}"/>
                </a:ext>
              </a:extLst>
            </p:cNvPr>
            <p:cNvSpPr txBox="1"/>
            <p:nvPr/>
          </p:nvSpPr>
          <p:spPr>
            <a:xfrm>
              <a:off x="8652132" y="3602150"/>
              <a:ext cx="94284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pos-full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F75C677-CBA6-4120-9166-1BEFCCC0DFD1}"/>
                </a:ext>
              </a:extLst>
            </p:cNvPr>
            <p:cNvSpPr txBox="1"/>
            <p:nvPr/>
          </p:nvSpPr>
          <p:spPr>
            <a:xfrm>
              <a:off x="8652132" y="3458830"/>
              <a:ext cx="9579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pos-half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0917B1E2-42EC-488D-9458-D7BEC1D6F815}"/>
                </a:ext>
              </a:extLst>
            </p:cNvPr>
            <p:cNvSpPr txBox="1"/>
            <p:nvPr/>
          </p:nvSpPr>
          <p:spPr>
            <a:xfrm>
              <a:off x="8652132" y="3300829"/>
              <a:ext cx="942890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pos-emp</a:t>
              </a:r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50051471-36F9-48CA-BA64-A1F0DBDD5E9E}"/>
                </a:ext>
              </a:extLst>
            </p:cNvPr>
            <p:cNvCxnSpPr/>
            <p:nvPr/>
          </p:nvCxnSpPr>
          <p:spPr>
            <a:xfrm>
              <a:off x="8281931" y="2519929"/>
              <a:ext cx="370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28BBD0E1-EB4A-4374-AA81-A020694DCE85}"/>
                </a:ext>
              </a:extLst>
            </p:cNvPr>
            <p:cNvCxnSpPr>
              <a:cxnSpLocks/>
              <a:stCxn id="185" idx="3"/>
              <a:endCxn id="202" idx="1"/>
            </p:cNvCxnSpPr>
            <p:nvPr/>
          </p:nvCxnSpPr>
          <p:spPr>
            <a:xfrm>
              <a:off x="8281905" y="2677931"/>
              <a:ext cx="370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5EF9D2DB-AFBC-4CAF-8F62-5144218BFF68}"/>
                </a:ext>
              </a:extLst>
            </p:cNvPr>
            <p:cNvCxnSpPr>
              <a:stCxn id="184" idx="3"/>
              <a:endCxn id="201" idx="1"/>
            </p:cNvCxnSpPr>
            <p:nvPr/>
          </p:nvCxnSpPr>
          <p:spPr>
            <a:xfrm>
              <a:off x="8281901" y="2821251"/>
              <a:ext cx="370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8B4B1D7A-2243-4463-99A4-0D4061276CC5}"/>
                </a:ext>
              </a:extLst>
            </p:cNvPr>
            <p:cNvCxnSpPr>
              <a:cxnSpLocks/>
              <a:stCxn id="188" idx="3"/>
              <a:endCxn id="205" idx="1"/>
            </p:cNvCxnSpPr>
            <p:nvPr/>
          </p:nvCxnSpPr>
          <p:spPr>
            <a:xfrm>
              <a:off x="8281929" y="2957147"/>
              <a:ext cx="370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511F75B1-FF7D-4E64-89F1-C0249B338601}"/>
                </a:ext>
              </a:extLst>
            </p:cNvPr>
            <p:cNvCxnSpPr>
              <a:endCxn id="204" idx="1"/>
            </p:cNvCxnSpPr>
            <p:nvPr/>
          </p:nvCxnSpPr>
          <p:spPr>
            <a:xfrm>
              <a:off x="8281879" y="3110828"/>
              <a:ext cx="370253" cy="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8B8062F-99E9-4FB2-B996-A2620D87B7DC}"/>
                </a:ext>
              </a:extLst>
            </p:cNvPr>
            <p:cNvCxnSpPr>
              <a:stCxn id="186" idx="3"/>
              <a:endCxn id="203" idx="1"/>
            </p:cNvCxnSpPr>
            <p:nvPr/>
          </p:nvCxnSpPr>
          <p:spPr>
            <a:xfrm>
              <a:off x="8281884" y="3258468"/>
              <a:ext cx="370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EF1A5E1-9ADD-45F6-B6B7-C6D42452950B}"/>
                </a:ext>
              </a:extLst>
            </p:cNvPr>
            <p:cNvCxnSpPr>
              <a:stCxn id="191" idx="3"/>
              <a:endCxn id="208" idx="1"/>
            </p:cNvCxnSpPr>
            <p:nvPr/>
          </p:nvCxnSpPr>
          <p:spPr>
            <a:xfrm>
              <a:off x="8281910" y="3409046"/>
              <a:ext cx="3702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9511CB17-0602-4A1E-8257-821C71774782}"/>
                </a:ext>
              </a:extLst>
            </p:cNvPr>
            <p:cNvCxnSpPr>
              <a:stCxn id="190" idx="3"/>
              <a:endCxn id="207" idx="1"/>
            </p:cNvCxnSpPr>
            <p:nvPr/>
          </p:nvCxnSpPr>
          <p:spPr>
            <a:xfrm>
              <a:off x="8291947" y="3567047"/>
              <a:ext cx="360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F8882865-F9A8-4E4F-91AC-E3ACDA663FFB}"/>
                </a:ext>
              </a:extLst>
            </p:cNvPr>
            <p:cNvCxnSpPr>
              <a:stCxn id="189" idx="3"/>
              <a:endCxn id="206" idx="1"/>
            </p:cNvCxnSpPr>
            <p:nvPr/>
          </p:nvCxnSpPr>
          <p:spPr>
            <a:xfrm>
              <a:off x="8281879" y="3710367"/>
              <a:ext cx="37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57837561-0483-480B-85B6-3D0421862E4B}"/>
                </a:ext>
              </a:extLst>
            </p:cNvPr>
            <p:cNvSpPr txBox="1"/>
            <p:nvPr/>
          </p:nvSpPr>
          <p:spPr>
            <a:xfrm>
              <a:off x="5854501" y="2533278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5086429-F05B-4A66-9C37-C503EB388E59}"/>
                </a:ext>
              </a:extLst>
            </p:cNvPr>
            <p:cNvSpPr txBox="1"/>
            <p:nvPr/>
          </p:nvSpPr>
          <p:spPr>
            <a:xfrm>
              <a:off x="5862936" y="3463650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BF14F7F9-0F69-48F7-A8C5-51C0393D24F7}"/>
                </a:ext>
              </a:extLst>
            </p:cNvPr>
            <p:cNvCxnSpPr>
              <a:stCxn id="218" idx="3"/>
              <a:endCxn id="183" idx="1"/>
            </p:cNvCxnSpPr>
            <p:nvPr/>
          </p:nvCxnSpPr>
          <p:spPr>
            <a:xfrm>
              <a:off x="6383284" y="2671778"/>
              <a:ext cx="381274" cy="61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4001E03-FB11-4A7C-9D4A-1506C5916A81}"/>
                </a:ext>
              </a:extLst>
            </p:cNvPr>
            <p:cNvCxnSpPr>
              <a:stCxn id="180" idx="3"/>
              <a:endCxn id="182" idx="1"/>
            </p:cNvCxnSpPr>
            <p:nvPr/>
          </p:nvCxnSpPr>
          <p:spPr>
            <a:xfrm>
              <a:off x="6378092" y="3122492"/>
              <a:ext cx="3325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C341F3C9-DF16-492B-A5B1-60B89DC01C0B}"/>
                </a:ext>
              </a:extLst>
            </p:cNvPr>
            <p:cNvCxnSpPr>
              <a:cxnSpLocks/>
              <a:stCxn id="219" idx="3"/>
              <a:endCxn id="181" idx="1"/>
            </p:cNvCxnSpPr>
            <p:nvPr/>
          </p:nvCxnSpPr>
          <p:spPr>
            <a:xfrm flipV="1">
              <a:off x="6391719" y="3595035"/>
              <a:ext cx="372839" cy="7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DF6689A9-19F1-4285-A03D-5B592DB3520F}"/>
                </a:ext>
              </a:extLst>
            </p:cNvPr>
            <p:cNvSpPr txBox="1"/>
            <p:nvPr/>
          </p:nvSpPr>
          <p:spPr>
            <a:xfrm>
              <a:off x="5839176" y="4302403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02ADB13-2307-4711-ADE2-5A4294D7966F}"/>
                </a:ext>
              </a:extLst>
            </p:cNvPr>
            <p:cNvSpPr txBox="1"/>
            <p:nvPr/>
          </p:nvSpPr>
          <p:spPr>
            <a:xfrm>
              <a:off x="6754425" y="4774946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6C0BAD1-E36D-4E02-940B-32AD1BE5A1E1}"/>
                </a:ext>
              </a:extLst>
            </p:cNvPr>
            <p:cNvSpPr txBox="1"/>
            <p:nvPr/>
          </p:nvSpPr>
          <p:spPr>
            <a:xfrm>
              <a:off x="6700527" y="4302404"/>
              <a:ext cx="59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DCDBD4CC-C3EB-491E-84DB-8E1AA4D504D1}"/>
                </a:ext>
              </a:extLst>
            </p:cNvPr>
            <p:cNvSpPr txBox="1"/>
            <p:nvPr/>
          </p:nvSpPr>
          <p:spPr>
            <a:xfrm>
              <a:off x="6754425" y="3888125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C689D9F0-8DF5-4C7D-AA11-406663E6BE43}"/>
                </a:ext>
              </a:extLst>
            </p:cNvPr>
            <p:cNvSpPr txBox="1"/>
            <p:nvPr/>
          </p:nvSpPr>
          <p:spPr>
            <a:xfrm>
              <a:off x="7643393" y="4031445"/>
              <a:ext cx="62837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CBF05C06-DC02-4733-8318-6A5E920BE55F}"/>
                </a:ext>
              </a:extLst>
            </p:cNvPr>
            <p:cNvSpPr txBox="1"/>
            <p:nvPr/>
          </p:nvSpPr>
          <p:spPr>
            <a:xfrm>
              <a:off x="7643393" y="3888125"/>
              <a:ext cx="628379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D5640B21-3A93-457D-81E1-257E9288DD79}"/>
                </a:ext>
              </a:extLst>
            </p:cNvPr>
            <p:cNvSpPr txBox="1"/>
            <p:nvPr/>
          </p:nvSpPr>
          <p:spPr>
            <a:xfrm>
              <a:off x="7643393" y="3730123"/>
              <a:ext cx="62840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5073CE7-077F-47F6-9147-62A079688EEB}"/>
                </a:ext>
              </a:extLst>
            </p:cNvPr>
            <p:cNvSpPr txBox="1"/>
            <p:nvPr/>
          </p:nvSpPr>
          <p:spPr>
            <a:xfrm>
              <a:off x="7643393" y="4468662"/>
              <a:ext cx="62835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86ED0BF4-EBD5-4BF1-B016-87CA9FCBC9AE}"/>
                </a:ext>
              </a:extLst>
            </p:cNvPr>
            <p:cNvSpPr txBox="1"/>
            <p:nvPr/>
          </p:nvSpPr>
          <p:spPr>
            <a:xfrm>
              <a:off x="7643393" y="4325342"/>
              <a:ext cx="628367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B6B69653-7C07-4BCA-B8AC-41DD452C59DD}"/>
                </a:ext>
              </a:extLst>
            </p:cNvPr>
            <p:cNvSpPr txBox="1"/>
            <p:nvPr/>
          </p:nvSpPr>
          <p:spPr>
            <a:xfrm>
              <a:off x="7643393" y="4167340"/>
              <a:ext cx="62840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D388C4BA-AAB8-4311-9BF1-4200C7660E8B}"/>
                </a:ext>
              </a:extLst>
            </p:cNvPr>
            <p:cNvSpPr txBox="1"/>
            <p:nvPr/>
          </p:nvSpPr>
          <p:spPr>
            <a:xfrm>
              <a:off x="7643393" y="4920561"/>
              <a:ext cx="62835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F272ACE3-FD38-4C77-9962-7D77BC005F99}"/>
                </a:ext>
              </a:extLst>
            </p:cNvPr>
            <p:cNvSpPr txBox="1"/>
            <p:nvPr/>
          </p:nvSpPr>
          <p:spPr>
            <a:xfrm>
              <a:off x="7643393" y="4777241"/>
              <a:ext cx="63842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9524BCC-ED56-4710-BFB8-602763EC7BCB}"/>
                </a:ext>
              </a:extLst>
            </p:cNvPr>
            <p:cNvSpPr txBox="1"/>
            <p:nvPr/>
          </p:nvSpPr>
          <p:spPr>
            <a:xfrm>
              <a:off x="7643393" y="4619240"/>
              <a:ext cx="62838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E9877D2B-15FE-4A31-A92F-92F73C62A2E6}"/>
                </a:ext>
              </a:extLst>
            </p:cNvPr>
            <p:cNvCxnSpPr>
              <a:cxnSpLocks/>
              <a:stCxn id="226" idx="3"/>
              <a:endCxn id="229" idx="1"/>
            </p:cNvCxnSpPr>
            <p:nvPr/>
          </p:nvCxnSpPr>
          <p:spPr>
            <a:xfrm flipV="1">
              <a:off x="7283208" y="3838340"/>
              <a:ext cx="360185" cy="188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63539900-41CB-466A-8186-FD6C53ACD55F}"/>
                </a:ext>
              </a:extLst>
            </p:cNvPr>
            <p:cNvCxnSpPr>
              <a:cxnSpLocks/>
              <a:stCxn id="226" idx="3"/>
              <a:endCxn id="228" idx="1"/>
            </p:cNvCxnSpPr>
            <p:nvPr/>
          </p:nvCxnSpPr>
          <p:spPr>
            <a:xfrm flipV="1">
              <a:off x="7283208" y="3996342"/>
              <a:ext cx="360185" cy="3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63C36E73-7BB1-437A-9A30-A3FB85B8D0A2}"/>
                </a:ext>
              </a:extLst>
            </p:cNvPr>
            <p:cNvCxnSpPr>
              <a:stCxn id="226" idx="3"/>
            </p:cNvCxnSpPr>
            <p:nvPr/>
          </p:nvCxnSpPr>
          <p:spPr>
            <a:xfrm>
              <a:off x="7283208" y="4026625"/>
              <a:ext cx="360186" cy="140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7D3FFFAA-28CC-40D4-88EB-AF7657B0CD59}"/>
                </a:ext>
              </a:extLst>
            </p:cNvPr>
            <p:cNvCxnSpPr>
              <a:cxnSpLocks/>
              <a:stCxn id="225" idx="3"/>
            </p:cNvCxnSpPr>
            <p:nvPr/>
          </p:nvCxnSpPr>
          <p:spPr>
            <a:xfrm flipV="1">
              <a:off x="7298408" y="4414394"/>
              <a:ext cx="354681" cy="26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F56B9491-D9FE-47C3-ACA7-4B889355FA21}"/>
                </a:ext>
              </a:extLst>
            </p:cNvPr>
            <p:cNvCxnSpPr>
              <a:cxnSpLocks/>
              <a:stCxn id="224" idx="3"/>
              <a:endCxn id="234" idx="1"/>
            </p:cNvCxnSpPr>
            <p:nvPr/>
          </p:nvCxnSpPr>
          <p:spPr>
            <a:xfrm flipV="1">
              <a:off x="7283208" y="4885458"/>
              <a:ext cx="360185" cy="27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521B5054-7770-45E0-BB7B-9A1D83A29426}"/>
                </a:ext>
              </a:extLst>
            </p:cNvPr>
            <p:cNvCxnSpPr>
              <a:cxnSpLocks/>
              <a:stCxn id="225" idx="3"/>
              <a:endCxn id="232" idx="1"/>
            </p:cNvCxnSpPr>
            <p:nvPr/>
          </p:nvCxnSpPr>
          <p:spPr>
            <a:xfrm flipV="1">
              <a:off x="7298408" y="4275557"/>
              <a:ext cx="344985" cy="16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EDFC78C6-9072-458B-8B9C-2D2769BDC5FC}"/>
                </a:ext>
              </a:extLst>
            </p:cNvPr>
            <p:cNvCxnSpPr>
              <a:cxnSpLocks/>
              <a:stCxn id="225" idx="3"/>
              <a:endCxn id="230" idx="1"/>
            </p:cNvCxnSpPr>
            <p:nvPr/>
          </p:nvCxnSpPr>
          <p:spPr>
            <a:xfrm>
              <a:off x="7298408" y="4440904"/>
              <a:ext cx="344985" cy="135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DABAFDF3-4D91-45A9-B159-4B9CE1187A9C}"/>
                </a:ext>
              </a:extLst>
            </p:cNvPr>
            <p:cNvCxnSpPr>
              <a:cxnSpLocks/>
              <a:stCxn id="224" idx="3"/>
              <a:endCxn id="235" idx="1"/>
            </p:cNvCxnSpPr>
            <p:nvPr/>
          </p:nvCxnSpPr>
          <p:spPr>
            <a:xfrm flipV="1">
              <a:off x="7283208" y="4727457"/>
              <a:ext cx="360185" cy="185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E520B6B7-4416-412F-97CA-4C4BA3124FE6}"/>
                </a:ext>
              </a:extLst>
            </p:cNvPr>
            <p:cNvCxnSpPr>
              <a:cxnSpLocks/>
              <a:stCxn id="224" idx="3"/>
              <a:endCxn id="233" idx="1"/>
            </p:cNvCxnSpPr>
            <p:nvPr/>
          </p:nvCxnSpPr>
          <p:spPr>
            <a:xfrm>
              <a:off x="7283208" y="4913446"/>
              <a:ext cx="360185" cy="11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99A5966E-1BA6-49C7-960C-DC707726218A}"/>
                </a:ext>
              </a:extLst>
            </p:cNvPr>
            <p:cNvSpPr txBox="1"/>
            <p:nvPr/>
          </p:nvSpPr>
          <p:spPr>
            <a:xfrm>
              <a:off x="8641999" y="4031445"/>
              <a:ext cx="942876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neg-full</a:t>
              </a: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CF10C9D1-55F4-4523-9557-440B72769852}"/>
                </a:ext>
              </a:extLst>
            </p:cNvPr>
            <p:cNvSpPr txBox="1"/>
            <p:nvPr/>
          </p:nvSpPr>
          <p:spPr>
            <a:xfrm>
              <a:off x="8641999" y="3888125"/>
              <a:ext cx="94288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neg-half</a:t>
              </a: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07B87CC0-F213-4E3E-9B9B-8FB39BA9110F}"/>
                </a:ext>
              </a:extLst>
            </p:cNvPr>
            <p:cNvSpPr txBox="1"/>
            <p:nvPr/>
          </p:nvSpPr>
          <p:spPr>
            <a:xfrm>
              <a:off x="8641999" y="3730123"/>
              <a:ext cx="942922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neg-emp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586FB086-15C9-48FE-AC98-E9BE39280CC0}"/>
                </a:ext>
              </a:extLst>
            </p:cNvPr>
            <p:cNvSpPr txBox="1"/>
            <p:nvPr/>
          </p:nvSpPr>
          <p:spPr>
            <a:xfrm>
              <a:off x="8641999" y="4468662"/>
              <a:ext cx="9428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37431B88-E5FC-4CB5-A17B-5CF107A57426}"/>
                </a:ext>
              </a:extLst>
            </p:cNvPr>
            <p:cNvSpPr txBox="1"/>
            <p:nvPr/>
          </p:nvSpPr>
          <p:spPr>
            <a:xfrm>
              <a:off x="8641999" y="4325342"/>
              <a:ext cx="94286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CC856D8-5D9F-445E-B4D1-4034439A2FD3}"/>
                </a:ext>
              </a:extLst>
            </p:cNvPr>
            <p:cNvSpPr txBox="1"/>
            <p:nvPr/>
          </p:nvSpPr>
          <p:spPr>
            <a:xfrm>
              <a:off x="8641999" y="4167340"/>
              <a:ext cx="94291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39CED01A-F478-47DB-8E3A-1491A614BB5D}"/>
                </a:ext>
              </a:extLst>
            </p:cNvPr>
            <p:cNvSpPr txBox="1"/>
            <p:nvPr/>
          </p:nvSpPr>
          <p:spPr>
            <a:xfrm>
              <a:off x="8641999" y="4920561"/>
              <a:ext cx="94284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pos-full</a:t>
              </a:r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73FC1C3D-835F-422B-903A-1EA5A7076A02}"/>
                </a:ext>
              </a:extLst>
            </p:cNvPr>
            <p:cNvSpPr txBox="1"/>
            <p:nvPr/>
          </p:nvSpPr>
          <p:spPr>
            <a:xfrm>
              <a:off x="8641999" y="4777241"/>
              <a:ext cx="9579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pos-half</a:t>
              </a:r>
            </a:p>
          </p:txBody>
        </p: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BF887498-5682-4D93-A1AB-B6128F6ABC88}"/>
                </a:ext>
              </a:extLst>
            </p:cNvPr>
            <p:cNvSpPr txBox="1"/>
            <p:nvPr/>
          </p:nvSpPr>
          <p:spPr>
            <a:xfrm>
              <a:off x="8641999" y="4619240"/>
              <a:ext cx="942890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pos-emp</a:t>
              </a:r>
            </a:p>
          </p:txBody>
        </p:sp>
        <p:cxnSp>
          <p:nvCxnSpPr>
            <p:cNvPr id="254" name="Straight Arrow Connector 253">
              <a:extLst>
                <a:ext uri="{FF2B5EF4-FFF2-40B4-BE49-F238E27FC236}">
                  <a16:creationId xmlns:a16="http://schemas.microsoft.com/office/drawing/2014/main" id="{54861341-269D-42AA-AB12-ED6C5E5FD219}"/>
                </a:ext>
              </a:extLst>
            </p:cNvPr>
            <p:cNvCxnSpPr>
              <a:stCxn id="229" idx="3"/>
              <a:endCxn id="247" idx="1"/>
            </p:cNvCxnSpPr>
            <p:nvPr/>
          </p:nvCxnSpPr>
          <p:spPr>
            <a:xfrm>
              <a:off x="8271798" y="3838340"/>
              <a:ext cx="370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>
              <a:extLst>
                <a:ext uri="{FF2B5EF4-FFF2-40B4-BE49-F238E27FC236}">
                  <a16:creationId xmlns:a16="http://schemas.microsoft.com/office/drawing/2014/main" id="{E4012E55-48F4-414E-9A6A-5E9B8D585DB2}"/>
                </a:ext>
              </a:extLst>
            </p:cNvPr>
            <p:cNvCxnSpPr>
              <a:cxnSpLocks/>
              <a:stCxn id="228" idx="3"/>
              <a:endCxn id="246" idx="1"/>
            </p:cNvCxnSpPr>
            <p:nvPr/>
          </p:nvCxnSpPr>
          <p:spPr>
            <a:xfrm>
              <a:off x="8271772" y="3996342"/>
              <a:ext cx="370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B8220610-FDEB-4F89-81A2-B8868CF7A9FA}"/>
                </a:ext>
              </a:extLst>
            </p:cNvPr>
            <p:cNvCxnSpPr>
              <a:stCxn id="227" idx="3"/>
              <a:endCxn id="245" idx="1"/>
            </p:cNvCxnSpPr>
            <p:nvPr/>
          </p:nvCxnSpPr>
          <p:spPr>
            <a:xfrm>
              <a:off x="8271768" y="4139662"/>
              <a:ext cx="370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AED05F91-42BE-4EB7-A84C-3EA634888912}"/>
                </a:ext>
              </a:extLst>
            </p:cNvPr>
            <p:cNvCxnSpPr>
              <a:stCxn id="232" idx="3"/>
              <a:endCxn id="250" idx="1"/>
            </p:cNvCxnSpPr>
            <p:nvPr/>
          </p:nvCxnSpPr>
          <p:spPr>
            <a:xfrm>
              <a:off x="8271796" y="4275558"/>
              <a:ext cx="370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65117EF3-C811-4E1B-8197-8E0145F129DF}"/>
                </a:ext>
              </a:extLst>
            </p:cNvPr>
            <p:cNvCxnSpPr>
              <a:endCxn id="249" idx="1"/>
            </p:cNvCxnSpPr>
            <p:nvPr/>
          </p:nvCxnSpPr>
          <p:spPr>
            <a:xfrm>
              <a:off x="8271746" y="4429239"/>
              <a:ext cx="370253" cy="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0E6EC409-BB00-4B6B-A9E6-1969C7337FB1}"/>
                </a:ext>
              </a:extLst>
            </p:cNvPr>
            <p:cNvCxnSpPr>
              <a:stCxn id="230" idx="3"/>
              <a:endCxn id="248" idx="1"/>
            </p:cNvCxnSpPr>
            <p:nvPr/>
          </p:nvCxnSpPr>
          <p:spPr>
            <a:xfrm>
              <a:off x="8271751" y="4576879"/>
              <a:ext cx="370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ACC66D5F-C8AF-4598-86A8-19D392ED5F58}"/>
                </a:ext>
              </a:extLst>
            </p:cNvPr>
            <p:cNvCxnSpPr>
              <a:stCxn id="235" idx="3"/>
              <a:endCxn id="253" idx="1"/>
            </p:cNvCxnSpPr>
            <p:nvPr/>
          </p:nvCxnSpPr>
          <p:spPr>
            <a:xfrm>
              <a:off x="8271777" y="4727457"/>
              <a:ext cx="3702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6A26D38A-0053-4F1A-9265-41CFE220A1AA}"/>
                </a:ext>
              </a:extLst>
            </p:cNvPr>
            <p:cNvCxnSpPr>
              <a:stCxn id="234" idx="3"/>
              <a:endCxn id="252" idx="1"/>
            </p:cNvCxnSpPr>
            <p:nvPr/>
          </p:nvCxnSpPr>
          <p:spPr>
            <a:xfrm>
              <a:off x="8281814" y="4885458"/>
              <a:ext cx="360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57FEE134-8D30-4914-927A-D8B7E8AD4EFC}"/>
                </a:ext>
              </a:extLst>
            </p:cNvPr>
            <p:cNvCxnSpPr>
              <a:stCxn id="233" idx="3"/>
              <a:endCxn id="251" idx="1"/>
            </p:cNvCxnSpPr>
            <p:nvPr/>
          </p:nvCxnSpPr>
          <p:spPr>
            <a:xfrm>
              <a:off x="8271746" y="5028778"/>
              <a:ext cx="37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A4EAA80B-20E9-4788-99FE-9AF188B25DE5}"/>
                </a:ext>
              </a:extLst>
            </p:cNvPr>
            <p:cNvSpPr txBox="1"/>
            <p:nvPr/>
          </p:nvSpPr>
          <p:spPr>
            <a:xfrm>
              <a:off x="5844899" y="3891354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264" name="TextBox 263">
              <a:extLst>
                <a:ext uri="{FF2B5EF4-FFF2-40B4-BE49-F238E27FC236}">
                  <a16:creationId xmlns:a16="http://schemas.microsoft.com/office/drawing/2014/main" id="{22F08C4A-DE2B-49BA-94FB-4C5591F6F074}"/>
                </a:ext>
              </a:extLst>
            </p:cNvPr>
            <p:cNvSpPr txBox="1"/>
            <p:nvPr/>
          </p:nvSpPr>
          <p:spPr>
            <a:xfrm>
              <a:off x="5852803" y="4782061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8F3F9D16-30B5-4A71-8CEE-BB2B5CB93DDD}"/>
                </a:ext>
              </a:extLst>
            </p:cNvPr>
            <p:cNvCxnSpPr>
              <a:stCxn id="263" idx="3"/>
              <a:endCxn id="226" idx="1"/>
            </p:cNvCxnSpPr>
            <p:nvPr/>
          </p:nvCxnSpPr>
          <p:spPr>
            <a:xfrm flipV="1">
              <a:off x="6373682" y="4026625"/>
              <a:ext cx="380743" cy="3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2E7D7527-E5DE-404F-A300-CC71A1B62753}"/>
                </a:ext>
              </a:extLst>
            </p:cNvPr>
            <p:cNvCxnSpPr>
              <a:stCxn id="223" idx="3"/>
              <a:endCxn id="225" idx="1"/>
            </p:cNvCxnSpPr>
            <p:nvPr/>
          </p:nvCxnSpPr>
          <p:spPr>
            <a:xfrm>
              <a:off x="6367959" y="4440903"/>
              <a:ext cx="3325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CFE2CE2-DBEC-4B7E-9427-C210D49A3F35}"/>
                </a:ext>
              </a:extLst>
            </p:cNvPr>
            <p:cNvCxnSpPr>
              <a:cxnSpLocks/>
              <a:stCxn id="264" idx="3"/>
              <a:endCxn id="224" idx="1"/>
            </p:cNvCxnSpPr>
            <p:nvPr/>
          </p:nvCxnSpPr>
          <p:spPr>
            <a:xfrm flipV="1">
              <a:off x="6381586" y="4913446"/>
              <a:ext cx="372839" cy="7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91CAE054-EC0D-4A71-B5C1-4A28CBCCC91F}"/>
                </a:ext>
              </a:extLst>
            </p:cNvPr>
            <p:cNvSpPr txBox="1"/>
            <p:nvPr/>
          </p:nvSpPr>
          <p:spPr>
            <a:xfrm>
              <a:off x="5834202" y="5609223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/>
                <a:t>neut</a:t>
              </a:r>
              <a:endParaRPr lang="en-US" sz="1200" dirty="0"/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325663B-A8B6-4C53-9888-8CD13F3A0E5D}"/>
                </a:ext>
              </a:extLst>
            </p:cNvPr>
            <p:cNvSpPr txBox="1"/>
            <p:nvPr/>
          </p:nvSpPr>
          <p:spPr>
            <a:xfrm>
              <a:off x="6749451" y="6081766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272B596-236A-48AF-93DA-B8D0176A2075}"/>
                </a:ext>
              </a:extLst>
            </p:cNvPr>
            <p:cNvSpPr txBox="1"/>
            <p:nvPr/>
          </p:nvSpPr>
          <p:spPr>
            <a:xfrm>
              <a:off x="6695553" y="5609224"/>
              <a:ext cx="5978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sp>
          <p:nvSpPr>
            <p:cNvPr id="271" name="TextBox 270">
              <a:extLst>
                <a:ext uri="{FF2B5EF4-FFF2-40B4-BE49-F238E27FC236}">
                  <a16:creationId xmlns:a16="http://schemas.microsoft.com/office/drawing/2014/main" id="{A81BB608-108F-4220-BBA3-2966BF3F8C7D}"/>
                </a:ext>
              </a:extLst>
            </p:cNvPr>
            <p:cNvSpPr txBox="1"/>
            <p:nvPr/>
          </p:nvSpPr>
          <p:spPr>
            <a:xfrm>
              <a:off x="6749451" y="5194945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D4787ACF-3246-4B8F-8DB6-EC71D3CF6CF3}"/>
                </a:ext>
              </a:extLst>
            </p:cNvPr>
            <p:cNvSpPr txBox="1"/>
            <p:nvPr/>
          </p:nvSpPr>
          <p:spPr>
            <a:xfrm>
              <a:off x="7638419" y="5338265"/>
              <a:ext cx="62837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73" name="TextBox 272">
              <a:extLst>
                <a:ext uri="{FF2B5EF4-FFF2-40B4-BE49-F238E27FC236}">
                  <a16:creationId xmlns:a16="http://schemas.microsoft.com/office/drawing/2014/main" id="{AC041BAE-33C2-4F77-9DB0-E044A863D5DB}"/>
                </a:ext>
              </a:extLst>
            </p:cNvPr>
            <p:cNvSpPr txBox="1"/>
            <p:nvPr/>
          </p:nvSpPr>
          <p:spPr>
            <a:xfrm>
              <a:off x="7638419" y="5194945"/>
              <a:ext cx="628379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CEB40A11-A199-48A9-A2B7-4F8AE57AEB7B}"/>
                </a:ext>
              </a:extLst>
            </p:cNvPr>
            <p:cNvSpPr txBox="1"/>
            <p:nvPr/>
          </p:nvSpPr>
          <p:spPr>
            <a:xfrm>
              <a:off x="7638419" y="5036943"/>
              <a:ext cx="62840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E81766EC-03D9-4ACF-B976-FCB7B23C4932}"/>
                </a:ext>
              </a:extLst>
            </p:cNvPr>
            <p:cNvSpPr txBox="1"/>
            <p:nvPr/>
          </p:nvSpPr>
          <p:spPr>
            <a:xfrm>
              <a:off x="7638419" y="5775482"/>
              <a:ext cx="62835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E2A4CDF7-1213-4038-93E6-A1CEC039A5E2}"/>
                </a:ext>
              </a:extLst>
            </p:cNvPr>
            <p:cNvSpPr txBox="1"/>
            <p:nvPr/>
          </p:nvSpPr>
          <p:spPr>
            <a:xfrm>
              <a:off x="7638419" y="5632162"/>
              <a:ext cx="628367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CD286CB5-A94A-432B-8044-C478117B7228}"/>
                </a:ext>
              </a:extLst>
            </p:cNvPr>
            <p:cNvSpPr txBox="1"/>
            <p:nvPr/>
          </p:nvSpPr>
          <p:spPr>
            <a:xfrm>
              <a:off x="7638419" y="5474160"/>
              <a:ext cx="62840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A92978A7-3B95-4326-B3CA-1FC9FB355E93}"/>
                </a:ext>
              </a:extLst>
            </p:cNvPr>
            <p:cNvSpPr txBox="1"/>
            <p:nvPr/>
          </p:nvSpPr>
          <p:spPr>
            <a:xfrm>
              <a:off x="7638419" y="6227381"/>
              <a:ext cx="62835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1B1B8851-9CAE-4EAC-919E-07B5E2D09135}"/>
                </a:ext>
              </a:extLst>
            </p:cNvPr>
            <p:cNvSpPr txBox="1"/>
            <p:nvPr/>
          </p:nvSpPr>
          <p:spPr>
            <a:xfrm>
              <a:off x="7638419" y="6084061"/>
              <a:ext cx="63842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half</a:t>
              </a: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9B1D5C2C-881C-49D6-8453-08667C4EE41C}"/>
                </a:ext>
              </a:extLst>
            </p:cNvPr>
            <p:cNvSpPr txBox="1"/>
            <p:nvPr/>
          </p:nvSpPr>
          <p:spPr>
            <a:xfrm>
              <a:off x="7638419" y="5926060"/>
              <a:ext cx="62838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445E5D95-6FDA-4965-9804-04750CA27B80}"/>
                </a:ext>
              </a:extLst>
            </p:cNvPr>
            <p:cNvCxnSpPr>
              <a:cxnSpLocks/>
              <a:stCxn id="271" idx="3"/>
              <a:endCxn id="274" idx="1"/>
            </p:cNvCxnSpPr>
            <p:nvPr/>
          </p:nvCxnSpPr>
          <p:spPr>
            <a:xfrm flipV="1">
              <a:off x="7278234" y="5145160"/>
              <a:ext cx="360185" cy="188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E843FF69-054F-497C-82E3-B8B15E7CA19D}"/>
                </a:ext>
              </a:extLst>
            </p:cNvPr>
            <p:cNvCxnSpPr>
              <a:cxnSpLocks/>
              <a:stCxn id="271" idx="3"/>
              <a:endCxn id="273" idx="1"/>
            </p:cNvCxnSpPr>
            <p:nvPr/>
          </p:nvCxnSpPr>
          <p:spPr>
            <a:xfrm flipV="1">
              <a:off x="7278234" y="5303162"/>
              <a:ext cx="360185" cy="302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14DB1E45-1D3F-49E8-98A3-B02B5F12409C}"/>
                </a:ext>
              </a:extLst>
            </p:cNvPr>
            <p:cNvCxnSpPr>
              <a:stCxn id="271" idx="3"/>
            </p:cNvCxnSpPr>
            <p:nvPr/>
          </p:nvCxnSpPr>
          <p:spPr>
            <a:xfrm>
              <a:off x="7278234" y="5333445"/>
              <a:ext cx="360186" cy="1407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B5255CEC-CE4A-4F2F-A39D-E1656C66C026}"/>
                </a:ext>
              </a:extLst>
            </p:cNvPr>
            <p:cNvCxnSpPr>
              <a:cxnSpLocks/>
              <a:stCxn id="270" idx="3"/>
            </p:cNvCxnSpPr>
            <p:nvPr/>
          </p:nvCxnSpPr>
          <p:spPr>
            <a:xfrm flipV="1">
              <a:off x="7293434" y="5721214"/>
              <a:ext cx="354681" cy="26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33372216-1521-43F5-9553-5356ADADF0CB}"/>
                </a:ext>
              </a:extLst>
            </p:cNvPr>
            <p:cNvCxnSpPr>
              <a:cxnSpLocks/>
              <a:stCxn id="269" idx="3"/>
              <a:endCxn id="279" idx="1"/>
            </p:cNvCxnSpPr>
            <p:nvPr/>
          </p:nvCxnSpPr>
          <p:spPr>
            <a:xfrm flipV="1">
              <a:off x="7278234" y="6192278"/>
              <a:ext cx="360185" cy="27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7AADCD56-BF56-4949-A19F-3B10582D2F74}"/>
                </a:ext>
              </a:extLst>
            </p:cNvPr>
            <p:cNvCxnSpPr>
              <a:cxnSpLocks/>
              <a:stCxn id="270" idx="3"/>
              <a:endCxn id="277" idx="1"/>
            </p:cNvCxnSpPr>
            <p:nvPr/>
          </p:nvCxnSpPr>
          <p:spPr>
            <a:xfrm flipV="1">
              <a:off x="7293434" y="5582377"/>
              <a:ext cx="344985" cy="1653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00DB2AAE-FE1B-4E72-ACC5-6C65770DA624}"/>
                </a:ext>
              </a:extLst>
            </p:cNvPr>
            <p:cNvCxnSpPr>
              <a:cxnSpLocks/>
              <a:stCxn id="270" idx="3"/>
              <a:endCxn id="275" idx="1"/>
            </p:cNvCxnSpPr>
            <p:nvPr/>
          </p:nvCxnSpPr>
          <p:spPr>
            <a:xfrm>
              <a:off x="7293434" y="5747724"/>
              <a:ext cx="344985" cy="1359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C46A8953-B492-4939-9FD2-B96E4DA6C69C}"/>
                </a:ext>
              </a:extLst>
            </p:cNvPr>
            <p:cNvCxnSpPr>
              <a:cxnSpLocks/>
              <a:stCxn id="269" idx="3"/>
              <a:endCxn id="280" idx="1"/>
            </p:cNvCxnSpPr>
            <p:nvPr/>
          </p:nvCxnSpPr>
          <p:spPr>
            <a:xfrm flipV="1">
              <a:off x="7278234" y="6034277"/>
              <a:ext cx="360185" cy="1859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FA262B3-4153-4383-95CA-18260362F7BF}"/>
                </a:ext>
              </a:extLst>
            </p:cNvPr>
            <p:cNvCxnSpPr>
              <a:cxnSpLocks/>
              <a:stCxn id="269" idx="3"/>
              <a:endCxn id="278" idx="1"/>
            </p:cNvCxnSpPr>
            <p:nvPr/>
          </p:nvCxnSpPr>
          <p:spPr>
            <a:xfrm>
              <a:off x="7278234" y="6220266"/>
              <a:ext cx="360185" cy="11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TextBox 289">
              <a:extLst>
                <a:ext uri="{FF2B5EF4-FFF2-40B4-BE49-F238E27FC236}">
                  <a16:creationId xmlns:a16="http://schemas.microsoft.com/office/drawing/2014/main" id="{CDDBC969-E747-42BA-9571-F46E7D296ABC}"/>
                </a:ext>
              </a:extLst>
            </p:cNvPr>
            <p:cNvSpPr txBox="1"/>
            <p:nvPr/>
          </p:nvSpPr>
          <p:spPr>
            <a:xfrm>
              <a:off x="8637025" y="5338265"/>
              <a:ext cx="942876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neg-full</a:t>
              </a: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EFB7B186-1100-49A4-B261-7F5432B1A846}"/>
                </a:ext>
              </a:extLst>
            </p:cNvPr>
            <p:cNvSpPr txBox="1"/>
            <p:nvPr/>
          </p:nvSpPr>
          <p:spPr>
            <a:xfrm>
              <a:off x="8637025" y="5194945"/>
              <a:ext cx="942883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neg-half</a:t>
              </a: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FF2ED47F-65AD-4980-8CEE-9ABFF1823133}"/>
                </a:ext>
              </a:extLst>
            </p:cNvPr>
            <p:cNvSpPr txBox="1"/>
            <p:nvPr/>
          </p:nvSpPr>
          <p:spPr>
            <a:xfrm>
              <a:off x="8637025" y="5036943"/>
              <a:ext cx="942922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neg-emp</a:t>
              </a:r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9A1E9AE9-3F51-4E4E-B9B7-2B5199D26FD3}"/>
                </a:ext>
              </a:extLst>
            </p:cNvPr>
            <p:cNvSpPr txBox="1"/>
            <p:nvPr/>
          </p:nvSpPr>
          <p:spPr>
            <a:xfrm>
              <a:off x="8637025" y="5775482"/>
              <a:ext cx="9428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94" name="TextBox 293">
              <a:extLst>
                <a:ext uri="{FF2B5EF4-FFF2-40B4-BE49-F238E27FC236}">
                  <a16:creationId xmlns:a16="http://schemas.microsoft.com/office/drawing/2014/main" id="{8FD1C7F2-BEB4-4349-B8C3-2376E0787B74}"/>
                </a:ext>
              </a:extLst>
            </p:cNvPr>
            <p:cNvSpPr txBox="1"/>
            <p:nvPr/>
          </p:nvSpPr>
          <p:spPr>
            <a:xfrm>
              <a:off x="8637025" y="5632162"/>
              <a:ext cx="942865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473C8A11-1E0F-45F4-9333-5B932B069D31}"/>
                </a:ext>
              </a:extLst>
            </p:cNvPr>
            <p:cNvSpPr txBox="1"/>
            <p:nvPr/>
          </p:nvSpPr>
          <p:spPr>
            <a:xfrm>
              <a:off x="8637025" y="5474160"/>
              <a:ext cx="942918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neutral</a:t>
              </a: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C296CD6-D0AA-4F1D-9156-F46E2AC149ED}"/>
                </a:ext>
              </a:extLst>
            </p:cNvPr>
            <p:cNvSpPr txBox="1"/>
            <p:nvPr/>
          </p:nvSpPr>
          <p:spPr>
            <a:xfrm>
              <a:off x="8637025" y="6227381"/>
              <a:ext cx="942844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pos-full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18EDD288-101E-4585-910A-9A5F30D825F1}"/>
                </a:ext>
              </a:extLst>
            </p:cNvPr>
            <p:cNvSpPr txBox="1"/>
            <p:nvPr/>
          </p:nvSpPr>
          <p:spPr>
            <a:xfrm>
              <a:off x="8637025" y="6084061"/>
              <a:ext cx="957951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pos-half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0C76E139-7875-48F1-8B39-6F2AD6A34325}"/>
                </a:ext>
              </a:extLst>
            </p:cNvPr>
            <p:cNvSpPr txBox="1"/>
            <p:nvPr/>
          </p:nvSpPr>
          <p:spPr>
            <a:xfrm>
              <a:off x="8637025" y="5926060"/>
              <a:ext cx="942890" cy="216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pos-emp</a:t>
              </a: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8CCF27F8-0B5C-44B6-A25E-55BD5CE059FB}"/>
                </a:ext>
              </a:extLst>
            </p:cNvPr>
            <p:cNvCxnSpPr>
              <a:stCxn id="274" idx="3"/>
              <a:endCxn id="292" idx="1"/>
            </p:cNvCxnSpPr>
            <p:nvPr/>
          </p:nvCxnSpPr>
          <p:spPr>
            <a:xfrm>
              <a:off x="8266824" y="5145160"/>
              <a:ext cx="370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7CF51562-023B-4837-ABF4-E76B7B7F285C}"/>
                </a:ext>
              </a:extLst>
            </p:cNvPr>
            <p:cNvCxnSpPr>
              <a:cxnSpLocks/>
              <a:stCxn id="273" idx="3"/>
              <a:endCxn id="291" idx="1"/>
            </p:cNvCxnSpPr>
            <p:nvPr/>
          </p:nvCxnSpPr>
          <p:spPr>
            <a:xfrm>
              <a:off x="8266798" y="5303162"/>
              <a:ext cx="37022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2C9B259B-1479-4A2F-B2FC-382FF1B10308}"/>
                </a:ext>
              </a:extLst>
            </p:cNvPr>
            <p:cNvCxnSpPr>
              <a:stCxn id="272" idx="3"/>
              <a:endCxn id="290" idx="1"/>
            </p:cNvCxnSpPr>
            <p:nvPr/>
          </p:nvCxnSpPr>
          <p:spPr>
            <a:xfrm>
              <a:off x="8266794" y="5446482"/>
              <a:ext cx="370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C97DEE8D-8C4F-48FD-9635-DF51B601D167}"/>
                </a:ext>
              </a:extLst>
            </p:cNvPr>
            <p:cNvCxnSpPr>
              <a:stCxn id="277" idx="3"/>
              <a:endCxn id="295" idx="1"/>
            </p:cNvCxnSpPr>
            <p:nvPr/>
          </p:nvCxnSpPr>
          <p:spPr>
            <a:xfrm>
              <a:off x="8266822" y="5582378"/>
              <a:ext cx="3702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1C513FF9-F702-4289-A827-E7D8833B6267}"/>
                </a:ext>
              </a:extLst>
            </p:cNvPr>
            <p:cNvCxnSpPr>
              <a:endCxn id="294" idx="1"/>
            </p:cNvCxnSpPr>
            <p:nvPr/>
          </p:nvCxnSpPr>
          <p:spPr>
            <a:xfrm>
              <a:off x="8266772" y="5736059"/>
              <a:ext cx="370253" cy="4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054B2781-C28F-4851-9672-55C5F36F5E26}"/>
                </a:ext>
              </a:extLst>
            </p:cNvPr>
            <p:cNvCxnSpPr>
              <a:stCxn id="275" idx="3"/>
              <a:endCxn id="293" idx="1"/>
            </p:cNvCxnSpPr>
            <p:nvPr/>
          </p:nvCxnSpPr>
          <p:spPr>
            <a:xfrm>
              <a:off x="8266777" y="5883699"/>
              <a:ext cx="3702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79FDED6B-FD3D-4262-8168-3870919E7D8C}"/>
                </a:ext>
              </a:extLst>
            </p:cNvPr>
            <p:cNvCxnSpPr>
              <a:stCxn id="280" idx="3"/>
              <a:endCxn id="298" idx="1"/>
            </p:cNvCxnSpPr>
            <p:nvPr/>
          </p:nvCxnSpPr>
          <p:spPr>
            <a:xfrm>
              <a:off x="8266803" y="6034277"/>
              <a:ext cx="3702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45AF6711-CC6C-45A8-8070-3D9F3EA74ABE}"/>
                </a:ext>
              </a:extLst>
            </p:cNvPr>
            <p:cNvCxnSpPr>
              <a:stCxn id="279" idx="3"/>
              <a:endCxn id="297" idx="1"/>
            </p:cNvCxnSpPr>
            <p:nvPr/>
          </p:nvCxnSpPr>
          <p:spPr>
            <a:xfrm>
              <a:off x="8276840" y="6192278"/>
              <a:ext cx="3601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26903B26-ABC8-43C1-AD85-4C2D8F8AD7B8}"/>
                </a:ext>
              </a:extLst>
            </p:cNvPr>
            <p:cNvCxnSpPr>
              <a:stCxn id="278" idx="3"/>
              <a:endCxn id="296" idx="1"/>
            </p:cNvCxnSpPr>
            <p:nvPr/>
          </p:nvCxnSpPr>
          <p:spPr>
            <a:xfrm>
              <a:off x="8266772" y="6335598"/>
              <a:ext cx="3702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0C14C796-C6CA-4A12-A8EE-51495049667F}"/>
                </a:ext>
              </a:extLst>
            </p:cNvPr>
            <p:cNvSpPr txBox="1"/>
            <p:nvPr/>
          </p:nvSpPr>
          <p:spPr>
            <a:xfrm>
              <a:off x="5832436" y="5192768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</a:t>
              </a:r>
            </a:p>
          </p:txBody>
        </p:sp>
        <p:sp>
          <p:nvSpPr>
            <p:cNvPr id="309" name="TextBox 308">
              <a:extLst>
                <a:ext uri="{FF2B5EF4-FFF2-40B4-BE49-F238E27FC236}">
                  <a16:creationId xmlns:a16="http://schemas.microsoft.com/office/drawing/2014/main" id="{9C6CF094-0DE1-488D-A522-FB2A75F6419F}"/>
                </a:ext>
              </a:extLst>
            </p:cNvPr>
            <p:cNvSpPr txBox="1"/>
            <p:nvPr/>
          </p:nvSpPr>
          <p:spPr>
            <a:xfrm>
              <a:off x="5847829" y="6088881"/>
              <a:ext cx="5287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pos</a:t>
              </a:r>
            </a:p>
          </p:txBody>
        </p: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688BBAAD-B0B1-4BCC-BE93-674AE4BE403F}"/>
                </a:ext>
              </a:extLst>
            </p:cNvPr>
            <p:cNvCxnSpPr>
              <a:stCxn id="308" idx="3"/>
              <a:endCxn id="271" idx="1"/>
            </p:cNvCxnSpPr>
            <p:nvPr/>
          </p:nvCxnSpPr>
          <p:spPr>
            <a:xfrm>
              <a:off x="6361219" y="5331268"/>
              <a:ext cx="388232" cy="2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A3B2C1C7-4267-4450-84C2-35F1E7947D4C}"/>
                </a:ext>
              </a:extLst>
            </p:cNvPr>
            <p:cNvCxnSpPr>
              <a:stCxn id="268" idx="3"/>
              <a:endCxn id="270" idx="1"/>
            </p:cNvCxnSpPr>
            <p:nvPr/>
          </p:nvCxnSpPr>
          <p:spPr>
            <a:xfrm>
              <a:off x="6362985" y="5747723"/>
              <a:ext cx="33256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525A4043-C00F-4916-BA9E-A723A5A7A88A}"/>
                </a:ext>
              </a:extLst>
            </p:cNvPr>
            <p:cNvCxnSpPr>
              <a:cxnSpLocks/>
              <a:stCxn id="309" idx="3"/>
              <a:endCxn id="269" idx="1"/>
            </p:cNvCxnSpPr>
            <p:nvPr/>
          </p:nvCxnSpPr>
          <p:spPr>
            <a:xfrm flipV="1">
              <a:off x="6376612" y="6220266"/>
              <a:ext cx="372839" cy="71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5352287E-0FD1-490B-91A2-9500FCF3C77A}"/>
                </a:ext>
              </a:extLst>
            </p:cNvPr>
            <p:cNvSpPr txBox="1"/>
            <p:nvPr/>
          </p:nvSpPr>
          <p:spPr>
            <a:xfrm>
              <a:off x="7644833" y="2418120"/>
              <a:ext cx="6283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emp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0E433D4D-3F20-4ABD-A9C3-ABADF047C070}"/>
                </a:ext>
              </a:extLst>
            </p:cNvPr>
            <p:cNvSpPr txBox="1"/>
            <p:nvPr/>
          </p:nvSpPr>
          <p:spPr>
            <a:xfrm>
              <a:off x="8641999" y="2420693"/>
              <a:ext cx="942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neg-emp</a:t>
              </a:r>
            </a:p>
          </p:txBody>
        </p:sp>
      </p:grpSp>
      <p:sp>
        <p:nvSpPr>
          <p:cNvPr id="317" name="TextBox 316">
            <a:extLst>
              <a:ext uri="{FF2B5EF4-FFF2-40B4-BE49-F238E27FC236}">
                <a16:creationId xmlns:a16="http://schemas.microsoft.com/office/drawing/2014/main" id="{BBCA9C54-2E41-4BE3-A637-585C5E4D3049}"/>
              </a:ext>
            </a:extLst>
          </p:cNvPr>
          <p:cNvSpPr txBox="1"/>
          <p:nvPr/>
        </p:nvSpPr>
        <p:spPr>
          <a:xfrm>
            <a:off x="365164" y="1747084"/>
            <a:ext cx="600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Proses </a:t>
            </a:r>
            <a:r>
              <a:rPr lang="en-US" sz="1400" b="1" dirty="0" err="1"/>
              <a:t>interferensi</a:t>
            </a:r>
            <a:r>
              <a:rPr lang="en-US" sz="1400" b="1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operator </a:t>
            </a:r>
            <a:r>
              <a:rPr lang="en-US" sz="1400" dirty="0" err="1"/>
              <a:t>logika</a:t>
            </a:r>
            <a:r>
              <a:rPr lang="en-US" sz="1400" dirty="0"/>
              <a:t> </a:t>
            </a:r>
            <a:r>
              <a:rPr lang="en-US" sz="1400" b="1" dirty="0"/>
              <a:t>if-AND-AND-then</a:t>
            </a:r>
          </a:p>
        </p:txBody>
      </p:sp>
    </p:spTree>
    <p:extLst>
      <p:ext uri="{BB962C8B-B14F-4D97-AF65-F5344CB8AC3E}">
        <p14:creationId xmlns:p14="http://schemas.microsoft.com/office/powerpoint/2010/main" val="944684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72" grpId="0"/>
      <p:bldP spid="173" grpId="0"/>
      <p:bldP spid="3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3D285D24-B970-42F9-ACBC-E00D09F085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63" y="4125812"/>
            <a:ext cx="2733791" cy="183607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220A230-E3A7-4A90-8ECE-FFA66D501F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45" y="4146772"/>
            <a:ext cx="2743200" cy="18288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61216D9-8361-47E4-9B33-6451C169534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98" y="2186653"/>
            <a:ext cx="2743200" cy="1828800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(9)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EFB6B-8FE7-4D24-87D9-64DC38D3F6FB}"/>
              </a:ext>
            </a:extLst>
          </p:cNvPr>
          <p:cNvSpPr txBox="1"/>
          <p:nvPr/>
        </p:nvSpPr>
        <p:spPr>
          <a:xfrm>
            <a:off x="268604" y="1004592"/>
            <a:ext cx="142401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LOGIKA </a:t>
            </a:r>
            <a:r>
              <a:rPr lang="en-US" sz="1600" b="1" i="1" dirty="0"/>
              <a:t>FUZZY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97C92-CA67-40BF-9F10-C9FFD2065E21}"/>
              </a:ext>
            </a:extLst>
          </p:cNvPr>
          <p:cNvGrpSpPr/>
          <p:nvPr/>
        </p:nvGrpSpPr>
        <p:grpSpPr>
          <a:xfrm>
            <a:off x="268604" y="1465363"/>
            <a:ext cx="10451278" cy="5166256"/>
            <a:chOff x="268604" y="1465363"/>
            <a:chExt cx="10340962" cy="51662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73CAC3-04BD-43E1-AA71-D01E84B2F196}"/>
                </a:ext>
              </a:extLst>
            </p:cNvPr>
            <p:cNvSpPr txBox="1"/>
            <p:nvPr/>
          </p:nvSpPr>
          <p:spPr>
            <a:xfrm>
              <a:off x="616219" y="1465363"/>
              <a:ext cx="2641155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Hasil </a:t>
              </a:r>
              <a:r>
                <a:rPr lang="en-US" sz="1400" b="1" dirty="0" err="1"/>
                <a:t>Keluaran</a:t>
              </a:r>
              <a:r>
                <a:rPr lang="en-US" sz="1400" b="1" dirty="0"/>
                <a:t> </a:t>
              </a:r>
              <a:r>
                <a:rPr lang="en-US" sz="1400" b="1" i="1" dirty="0"/>
                <a:t>Fuzzy</a:t>
              </a:r>
              <a:r>
                <a:rPr lang="en-US" sz="1400" b="1" dirty="0"/>
                <a:t>: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67C2A7-E3BD-40E1-970C-575716F06305}"/>
                </a:ext>
              </a:extLst>
            </p:cNvPr>
            <p:cNvGrpSpPr/>
            <p:nvPr/>
          </p:nvGrpSpPr>
          <p:grpSpPr>
            <a:xfrm>
              <a:off x="268604" y="1606655"/>
              <a:ext cx="10340962" cy="5024964"/>
              <a:chOff x="268604" y="1606429"/>
              <a:chExt cx="10340962" cy="511504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26B68EA-BC04-4A0D-ADF3-AC434FC13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14" y="1606429"/>
                <a:ext cx="8142946" cy="12822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873828E-7993-4442-80CC-00C610055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E42B775-303C-4859-9E1D-B0207A223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5EBAEDA-2B8E-48C7-8604-AF2DD5993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189CED6-B946-445A-A793-ABC57C7F4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6408ED0-3B11-4DA9-A08B-E1152F923F52}"/>
              </a:ext>
            </a:extLst>
          </p:cNvPr>
          <p:cNvSpPr/>
          <p:nvPr/>
        </p:nvSpPr>
        <p:spPr>
          <a:xfrm>
            <a:off x="2266744" y="6028302"/>
            <a:ext cx="617962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3.14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Surface Control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e_pos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e_spd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e_pos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num_pass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e_spd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100" i="1" dirty="0" err="1">
                <a:ea typeface="Calibri" panose="020F0502020204030204" pitchFamily="34" charset="0"/>
                <a:cs typeface="Times New Roman" panose="02020603050405020304" pitchFamily="18" charset="0"/>
              </a:rPr>
              <a:t>num_pass</a:t>
            </a:r>
            <a:endParaRPr lang="en-US" sz="1100" b="1" i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207D4F-BB43-4AB5-87FF-39AB439DE1E7}"/>
              </a:ext>
            </a:extLst>
          </p:cNvPr>
          <p:cNvSpPr txBox="1"/>
          <p:nvPr/>
        </p:nvSpPr>
        <p:spPr>
          <a:xfrm>
            <a:off x="4106199" y="2191937"/>
            <a:ext cx="440978" cy="26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(a)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44D94-5AF0-49D4-A227-EA5DB09998A0}"/>
              </a:ext>
            </a:extLst>
          </p:cNvPr>
          <p:cNvSpPr txBox="1"/>
          <p:nvPr/>
        </p:nvSpPr>
        <p:spPr>
          <a:xfrm>
            <a:off x="2622764" y="4148907"/>
            <a:ext cx="440978" cy="26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(b)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811936-BECD-4920-B7CD-706D2B45FA64}"/>
              </a:ext>
            </a:extLst>
          </p:cNvPr>
          <p:cNvSpPr txBox="1"/>
          <p:nvPr/>
        </p:nvSpPr>
        <p:spPr>
          <a:xfrm>
            <a:off x="5616912" y="4146514"/>
            <a:ext cx="440978" cy="261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(c)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5D7695-CBCD-425E-8BE9-7BEC654BC20C}"/>
              </a:ext>
            </a:extLst>
          </p:cNvPr>
          <p:cNvSpPr txBox="1"/>
          <p:nvPr/>
        </p:nvSpPr>
        <p:spPr>
          <a:xfrm>
            <a:off x="404041" y="1760543"/>
            <a:ext cx="600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Proses </a:t>
            </a:r>
            <a:r>
              <a:rPr lang="en-US" sz="1400" b="1" dirty="0" err="1"/>
              <a:t>defuzifikasi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teknik</a:t>
            </a:r>
            <a:r>
              <a:rPr lang="en-US" sz="1400" dirty="0"/>
              <a:t> </a:t>
            </a:r>
            <a:r>
              <a:rPr lang="en-US" sz="1400" b="1" i="1" dirty="0"/>
              <a:t>weighted average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957183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31" grpId="0"/>
      <p:bldP spid="32" grpId="0"/>
      <p:bldP spid="33" grpId="0"/>
      <p:bldP spid="34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KONTROL KECEPATAN KERETA (10)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EFB6B-8FE7-4D24-87D9-64DC38D3F6FB}"/>
              </a:ext>
            </a:extLst>
          </p:cNvPr>
          <p:cNvSpPr txBox="1"/>
          <p:nvPr/>
        </p:nvSpPr>
        <p:spPr>
          <a:xfrm>
            <a:off x="268604" y="1004592"/>
            <a:ext cx="142401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LOGIKA </a:t>
            </a:r>
            <a:r>
              <a:rPr lang="en-US" sz="1600" b="1" i="1" dirty="0"/>
              <a:t>FUZZY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997C92-CA67-40BF-9F10-C9FFD2065E21}"/>
              </a:ext>
            </a:extLst>
          </p:cNvPr>
          <p:cNvGrpSpPr/>
          <p:nvPr/>
        </p:nvGrpSpPr>
        <p:grpSpPr>
          <a:xfrm>
            <a:off x="268604" y="1465363"/>
            <a:ext cx="10441550" cy="5166256"/>
            <a:chOff x="268604" y="1465363"/>
            <a:chExt cx="10340962" cy="516625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73CAC3-04BD-43E1-AA71-D01E84B2F196}"/>
                </a:ext>
              </a:extLst>
            </p:cNvPr>
            <p:cNvSpPr txBox="1"/>
            <p:nvPr/>
          </p:nvSpPr>
          <p:spPr>
            <a:xfrm>
              <a:off x="616219" y="1465363"/>
              <a:ext cx="2641155" cy="3077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b="1" dirty="0"/>
                <a:t>Hasil </a:t>
              </a:r>
              <a:r>
                <a:rPr lang="en-US" sz="1400" b="1" dirty="0" err="1"/>
                <a:t>Pengujian</a:t>
              </a:r>
              <a:r>
                <a:rPr lang="en-US" sz="1400" b="1" dirty="0"/>
                <a:t> </a:t>
              </a:r>
              <a:r>
                <a:rPr lang="en-US" sz="1400" b="1" i="1" dirty="0"/>
                <a:t>Fuzzy</a:t>
              </a:r>
              <a:r>
                <a:rPr lang="en-US" sz="1400" b="1" dirty="0"/>
                <a:t>: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467C2A7-E3BD-40E1-970C-575716F06305}"/>
                </a:ext>
              </a:extLst>
            </p:cNvPr>
            <p:cNvGrpSpPr/>
            <p:nvPr/>
          </p:nvGrpSpPr>
          <p:grpSpPr>
            <a:xfrm>
              <a:off x="268604" y="1606655"/>
              <a:ext cx="10340962" cy="5024964"/>
              <a:chOff x="268604" y="1606429"/>
              <a:chExt cx="10340962" cy="5115046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26B68EA-BC04-4A0D-ADF3-AC434FC13A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8114" y="1606429"/>
                <a:ext cx="8142946" cy="12822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873828E-7993-4442-80CC-00C610055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09566" y="1619250"/>
                <a:ext cx="0" cy="5102225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E42B775-303C-4859-9E1D-B0207A2237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6721475"/>
                <a:ext cx="10332456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5EBAEDA-2B8E-48C7-8604-AF2DD5993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8605" y="1619250"/>
                <a:ext cx="339110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189CED6-B946-445A-A793-ABC57C7F4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04" y="1619249"/>
                <a:ext cx="0" cy="5102226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0D615E-382F-4E42-A377-3EC80FE65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524818"/>
              </p:ext>
            </p:extLst>
          </p:nvPr>
        </p:nvGraphicFramePr>
        <p:xfrm>
          <a:off x="1615364" y="2209147"/>
          <a:ext cx="4740910" cy="1750314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167130">
                  <a:extLst>
                    <a:ext uri="{9D8B030D-6E8A-4147-A177-3AD203B41FA5}">
                      <a16:colId xmlns:a16="http://schemas.microsoft.com/office/drawing/2014/main" val="1477078317"/>
                    </a:ext>
                  </a:extLst>
                </a:gridCol>
                <a:gridCol w="1260475">
                  <a:extLst>
                    <a:ext uri="{9D8B030D-6E8A-4147-A177-3AD203B41FA5}">
                      <a16:colId xmlns:a16="http://schemas.microsoft.com/office/drawing/2014/main" val="4071271124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84830006"/>
                    </a:ext>
                  </a:extLst>
                </a:gridCol>
                <a:gridCol w="1162685">
                  <a:extLst>
                    <a:ext uri="{9D8B030D-6E8A-4147-A177-3AD203B41FA5}">
                      <a16:colId xmlns:a16="http://schemas.microsoft.com/office/drawing/2014/main" val="1257457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Masukan</a:t>
                      </a:r>
                      <a:r>
                        <a:rPr lang="en-US" sz="1200" dirty="0">
                          <a:effectLst/>
                        </a:rPr>
                        <a:t> 1</a:t>
                      </a:r>
                      <a:endParaRPr lang="en-US" sz="1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(error </a:t>
                      </a:r>
                      <a:r>
                        <a:rPr lang="en-US" sz="1200" dirty="0" err="1">
                          <a:effectLst/>
                        </a:rPr>
                        <a:t>posisi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Masukan</a:t>
                      </a:r>
                      <a:r>
                        <a:rPr lang="en-US" sz="1200" dirty="0">
                          <a:effectLst/>
                        </a:rPr>
                        <a:t> 2</a:t>
                      </a:r>
                      <a:endParaRPr lang="en-US" sz="1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(error </a:t>
                      </a:r>
                      <a:r>
                        <a:rPr lang="en-US" sz="1200" dirty="0" err="1">
                          <a:effectLst/>
                        </a:rPr>
                        <a:t>kecepatan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Masukan</a:t>
                      </a:r>
                      <a:r>
                        <a:rPr lang="en-US" sz="1200" dirty="0">
                          <a:effectLst/>
                        </a:rPr>
                        <a:t> 3 </a:t>
                      </a:r>
                      <a:endParaRPr lang="en-US" sz="11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</a:t>
                      </a:r>
                      <a:r>
                        <a:rPr lang="en-US" sz="1200" dirty="0" err="1">
                          <a:effectLst/>
                        </a:rPr>
                        <a:t>penumpang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Keluaran</a:t>
                      </a:r>
                      <a:r>
                        <a:rPr lang="en-US" sz="1200" dirty="0">
                          <a:effectLst/>
                        </a:rPr>
                        <a:t> fuzzy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1244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0,08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0,01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990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0,01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22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20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5537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</a:rPr>
                        <a:t>0,01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44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34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62265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66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48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37452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0,08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</a:rPr>
                        <a:t>0,01</a:t>
                      </a:r>
                      <a:endParaRPr lang="en-US" sz="11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</a:rPr>
                        <a:t>88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62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4988310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20C79D2E-BC5A-4674-AA73-9416B86C2B8F}"/>
              </a:ext>
            </a:extLst>
          </p:cNvPr>
          <p:cNvSpPr txBox="1"/>
          <p:nvPr/>
        </p:nvSpPr>
        <p:spPr>
          <a:xfrm>
            <a:off x="5454438" y="5271714"/>
            <a:ext cx="338977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Pengontrol</a:t>
            </a:r>
            <a:r>
              <a:rPr lang="en-US" sz="1400" dirty="0"/>
              <a:t> </a:t>
            </a:r>
            <a:r>
              <a:rPr lang="en-US" sz="1400" i="1" dirty="0"/>
              <a:t>fuzzy </a:t>
            </a:r>
            <a:r>
              <a:rPr lang="en-US" sz="1400" dirty="0" err="1"/>
              <a:t>mampu</a:t>
            </a:r>
            <a:r>
              <a:rPr lang="en-US" sz="1400" dirty="0"/>
              <a:t> </a:t>
            </a:r>
            <a:r>
              <a:rPr lang="en-US" sz="1400" dirty="0" err="1"/>
              <a:t>menangani</a:t>
            </a:r>
            <a:r>
              <a:rPr lang="en-US" sz="1400" dirty="0"/>
              <a:t> </a:t>
            </a:r>
            <a:r>
              <a:rPr lang="en-US" sz="1400" dirty="0" err="1"/>
              <a:t>ketidakpastian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18BECE-9B3A-49FC-878E-60B778702D04}"/>
              </a:ext>
            </a:extLst>
          </p:cNvPr>
          <p:cNvSpPr txBox="1"/>
          <p:nvPr/>
        </p:nvSpPr>
        <p:spPr>
          <a:xfrm>
            <a:off x="3985819" y="4395469"/>
            <a:ext cx="3389776" cy="523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Pengontrol</a:t>
            </a:r>
            <a:r>
              <a:rPr lang="en-US" sz="1400" dirty="0"/>
              <a:t> </a:t>
            </a:r>
            <a:r>
              <a:rPr lang="en-US" sz="1400" i="1" dirty="0"/>
              <a:t>fuzzy </a:t>
            </a:r>
            <a:r>
              <a:rPr lang="en-US" sz="1400" dirty="0" err="1"/>
              <a:t>mampu</a:t>
            </a:r>
            <a:r>
              <a:rPr lang="en-US" sz="1400" dirty="0"/>
              <a:t> </a:t>
            </a:r>
            <a:r>
              <a:rPr lang="en-US" sz="1400" dirty="0" err="1"/>
              <a:t>mengontrol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jarak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sekaligus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2B9E6C6-24A0-4169-9B80-6121647EC610}"/>
              </a:ext>
            </a:extLst>
          </p:cNvPr>
          <p:cNvSpPr/>
          <p:nvPr/>
        </p:nvSpPr>
        <p:spPr>
          <a:xfrm>
            <a:off x="1953023" y="1910773"/>
            <a:ext cx="380115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3.5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Hasil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82768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36" grpId="0" animBg="1"/>
      <p:bldP spid="37" grpId="0" animBg="1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D6058F-5899-4E53-A982-4E733F1FFB0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66000"/>
                </a:schemeClr>
              </a:gs>
              <a:gs pos="0">
                <a:schemeClr val="bg1">
                  <a:lumMod val="50000"/>
                </a:schemeClr>
              </a:gs>
            </a:gsLst>
            <a:lin ang="27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B79F0-A264-4593-935A-7F34FA65CA54}"/>
              </a:ext>
            </a:extLst>
          </p:cNvPr>
          <p:cNvSpPr/>
          <p:nvPr/>
        </p:nvSpPr>
        <p:spPr>
          <a:xfrm>
            <a:off x="-1" y="6238875"/>
            <a:ext cx="12192000" cy="645758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8968-6504-48AF-A486-00A6EE7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2042-9D60-4F23-B658-51F5DEB8FA91}"/>
              </a:ext>
            </a:extLst>
          </p:cNvPr>
          <p:cNvSpPr/>
          <p:nvPr/>
        </p:nvSpPr>
        <p:spPr>
          <a:xfrm>
            <a:off x="-2" y="4522434"/>
            <a:ext cx="12192000" cy="2362199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45A4-8797-461F-8591-5CD47D00F284}"/>
              </a:ext>
            </a:extLst>
          </p:cNvPr>
          <p:cNvSpPr txBox="1"/>
          <p:nvPr/>
        </p:nvSpPr>
        <p:spPr>
          <a:xfrm>
            <a:off x="0" y="50283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1. PENDAHULUAN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9120-0F57-419D-8F16-47A930F965CA}"/>
              </a:ext>
            </a:extLst>
          </p:cNvPr>
          <p:cNvSpPr txBox="1"/>
          <p:nvPr/>
        </p:nvSpPr>
        <p:spPr>
          <a:xfrm>
            <a:off x="0" y="5804050"/>
            <a:ext cx="11887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Latar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Belakang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Rumusan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Masalah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Tujuan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Sasaran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serta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Batasan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Penelitian</a:t>
            </a:r>
            <a:endParaRPr lang="ko-KR" altLang="en-US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3754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SIMULASI PENGONTROL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097A4-D4D0-4217-87CC-6953127BAD2B}"/>
              </a:ext>
            </a:extLst>
          </p:cNvPr>
          <p:cNvSpPr txBox="1"/>
          <p:nvPr/>
        </p:nvSpPr>
        <p:spPr>
          <a:xfrm>
            <a:off x="2817116" y="2964642"/>
            <a:ext cx="150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PID PSO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9818E7-0ECE-4FEF-9262-25A5B4B42843}"/>
              </a:ext>
            </a:extLst>
          </p:cNvPr>
          <p:cNvSpPr txBox="1"/>
          <p:nvPr/>
        </p:nvSpPr>
        <p:spPr>
          <a:xfrm>
            <a:off x="4470218" y="3560953"/>
            <a:ext cx="15053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PID PSO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EEE27F8-5D71-4532-BC16-93E1449E6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94625"/>
              </p:ext>
            </p:extLst>
          </p:nvPr>
        </p:nvGraphicFramePr>
        <p:xfrm>
          <a:off x="3580765" y="4249030"/>
          <a:ext cx="5030470" cy="147599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977390">
                  <a:extLst>
                    <a:ext uri="{9D8B030D-6E8A-4147-A177-3AD203B41FA5}">
                      <a16:colId xmlns:a16="http://schemas.microsoft.com/office/drawing/2014/main" val="2422779965"/>
                    </a:ext>
                  </a:extLst>
                </a:gridCol>
                <a:gridCol w="1890395">
                  <a:extLst>
                    <a:ext uri="{9D8B030D-6E8A-4147-A177-3AD203B41FA5}">
                      <a16:colId xmlns:a16="http://schemas.microsoft.com/office/drawing/2014/main" val="2875945539"/>
                    </a:ext>
                  </a:extLst>
                </a:gridCol>
                <a:gridCol w="1162685">
                  <a:extLst>
                    <a:ext uri="{9D8B030D-6E8A-4147-A177-3AD203B41FA5}">
                      <a16:colId xmlns:a16="http://schemas.microsoft.com/office/drawing/2014/main" val="354543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Kondisi Kereta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Jumlah Penumpang (orang)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Massa (kg)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096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Beban kosong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34000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2009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Beban seperempat penuh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35320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3166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Beban setengah penuh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36640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30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Beban tiga perempat penuh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37960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9912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Beban </a:t>
                      </a:r>
                      <a:r>
                        <a:rPr lang="en-US" sz="1200" dirty="0" err="1">
                          <a:effectLst/>
                        </a:rPr>
                        <a:t>penuh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39280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353305"/>
                  </a:ext>
                </a:extLst>
              </a:tr>
            </a:tbl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633BF305-D692-435E-BF45-F4A86152C903}"/>
              </a:ext>
            </a:extLst>
          </p:cNvPr>
          <p:cNvGrpSpPr/>
          <p:nvPr/>
        </p:nvGrpSpPr>
        <p:grpSpPr>
          <a:xfrm>
            <a:off x="1795977" y="1538597"/>
            <a:ext cx="8611565" cy="4829782"/>
            <a:chOff x="1795977" y="4114799"/>
            <a:chExt cx="8611565" cy="2241549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815F90-D4F1-485A-BBE9-2587599A8E54}"/>
                </a:ext>
              </a:extLst>
            </p:cNvPr>
            <p:cNvCxnSpPr/>
            <p:nvPr/>
          </p:nvCxnSpPr>
          <p:spPr>
            <a:xfrm flipH="1">
              <a:off x="1795977" y="4114799"/>
              <a:ext cx="1505329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9E7A41-0280-4997-B5AD-74564EA86C1D}"/>
                </a:ext>
              </a:extLst>
            </p:cNvPr>
            <p:cNvCxnSpPr/>
            <p:nvPr/>
          </p:nvCxnSpPr>
          <p:spPr>
            <a:xfrm>
              <a:off x="1795977" y="4114799"/>
              <a:ext cx="0" cy="2241549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A6CEF9A-9729-4F29-8378-D6DCB3466B10}"/>
                </a:ext>
              </a:extLst>
            </p:cNvPr>
            <p:cNvCxnSpPr/>
            <p:nvPr/>
          </p:nvCxnSpPr>
          <p:spPr>
            <a:xfrm>
              <a:off x="1795977" y="6356348"/>
              <a:ext cx="4300023" cy="0"/>
            </a:xfrm>
            <a:prstGeom prst="line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8BC144-7416-4A19-BCE9-1CB4B5504CDB}"/>
                </a:ext>
              </a:extLst>
            </p:cNvPr>
            <p:cNvCxnSpPr/>
            <p:nvPr/>
          </p:nvCxnSpPr>
          <p:spPr>
            <a:xfrm>
              <a:off x="6096000" y="6356348"/>
              <a:ext cx="2759417" cy="0"/>
            </a:xfrm>
            <a:prstGeom prst="line">
              <a:avLst/>
            </a:prstGeom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5EAF73A-6F05-499C-B276-10099011FF78}"/>
                </a:ext>
              </a:extLst>
            </p:cNvPr>
            <p:cNvCxnSpPr/>
            <p:nvPr/>
          </p:nvCxnSpPr>
          <p:spPr>
            <a:xfrm>
              <a:off x="8855417" y="6356348"/>
              <a:ext cx="1552125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5DDAC44-D4DA-41AE-BC62-D22353821C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42" y="4114799"/>
              <a:ext cx="0" cy="2241549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EC03531-1A70-4ACD-9343-7E20DF235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55418" y="4114799"/>
              <a:ext cx="155212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E93B94B-1E0B-4944-A14F-EBC11A1D9A22}"/>
              </a:ext>
            </a:extLst>
          </p:cNvPr>
          <p:cNvSpPr txBox="1"/>
          <p:nvPr/>
        </p:nvSpPr>
        <p:spPr>
          <a:xfrm>
            <a:off x="4938740" y="3934960"/>
            <a:ext cx="24783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Tabel</a:t>
            </a:r>
            <a:r>
              <a:rPr lang="en-US" sz="1100" b="1" dirty="0"/>
              <a:t> 3.6 </a:t>
            </a:r>
            <a:r>
              <a:rPr lang="en-US" sz="1100" dirty="0" err="1"/>
              <a:t>Variasi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endParaRPr lang="en-US" sz="11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84B307-CBB5-4376-8AB8-7F667DF24AFE}"/>
              </a:ext>
            </a:extLst>
          </p:cNvPr>
          <p:cNvSpPr txBox="1"/>
          <p:nvPr/>
        </p:nvSpPr>
        <p:spPr>
          <a:xfrm>
            <a:off x="2817116" y="1269589"/>
            <a:ext cx="66441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3 </a:t>
            </a:r>
            <a:r>
              <a:rPr lang="en-US" altLang="ko-KR" sz="2400" b="1" dirty="0" err="1">
                <a:solidFill>
                  <a:schemeClr val="accent3"/>
                </a:solidFill>
                <a:cs typeface="Arial" pitchFamily="34" charset="0"/>
              </a:rPr>
              <a:t>Bagian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3"/>
                </a:solidFill>
                <a:cs typeface="Arial" pitchFamily="34" charset="0"/>
              </a:rPr>
              <a:t>Simulasi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 dan 5 </a:t>
            </a:r>
            <a:r>
              <a:rPr lang="en-US" altLang="ko-KR" sz="2400" b="1" dirty="0" err="1">
                <a:solidFill>
                  <a:schemeClr val="accent3"/>
                </a:solidFill>
                <a:cs typeface="Arial" pitchFamily="34" charset="0"/>
              </a:rPr>
              <a:t>Variasi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3"/>
                </a:solidFill>
                <a:cs typeface="Arial" pitchFamily="34" charset="0"/>
              </a:rPr>
              <a:t>Jumlah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accent3"/>
                </a:solidFill>
                <a:cs typeface="Arial" pitchFamily="34" charset="0"/>
              </a:rPr>
              <a:t>Penumpang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9232A5C-D627-476E-9132-F22219E8BD24}"/>
              </a:ext>
            </a:extLst>
          </p:cNvPr>
          <p:cNvSpPr/>
          <p:nvPr/>
        </p:nvSpPr>
        <p:spPr>
          <a:xfrm>
            <a:off x="5163202" y="2488557"/>
            <a:ext cx="1357973" cy="1066248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PID PSO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552CC38-597F-49E4-AFF4-469BF0BAC376}"/>
              </a:ext>
            </a:extLst>
          </p:cNvPr>
          <p:cNvSpPr/>
          <p:nvPr/>
        </p:nvSpPr>
        <p:spPr>
          <a:xfrm>
            <a:off x="6780183" y="2482186"/>
            <a:ext cx="1751370" cy="1066248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PID PSO – </a:t>
            </a:r>
            <a:r>
              <a:rPr lang="en-US" b="1" dirty="0" err="1">
                <a:solidFill>
                  <a:schemeClr val="tx1"/>
                </a:solidFill>
              </a:rPr>
              <a:t>Logika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i="1" dirty="0">
                <a:solidFill>
                  <a:schemeClr val="tx1"/>
                </a:solidFill>
              </a:rPr>
              <a:t>Fuzzy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Sugeno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BE06D8-7FFF-42AD-AAF9-501A061592CD}"/>
              </a:ext>
            </a:extLst>
          </p:cNvPr>
          <p:cNvSpPr/>
          <p:nvPr/>
        </p:nvSpPr>
        <p:spPr>
          <a:xfrm>
            <a:off x="3523961" y="2488557"/>
            <a:ext cx="1331828" cy="1066248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PID </a:t>
            </a:r>
            <a:r>
              <a:rPr lang="en-US" b="1" i="1" dirty="0">
                <a:solidFill>
                  <a:schemeClr val="tx1"/>
                </a:solidFill>
              </a:rPr>
              <a:t>Auto Tuning</a:t>
            </a:r>
          </a:p>
        </p:txBody>
      </p:sp>
    </p:spTree>
    <p:extLst>
      <p:ext uri="{BB962C8B-B14F-4D97-AF65-F5344CB8AC3E}">
        <p14:creationId xmlns:p14="http://schemas.microsoft.com/office/powerpoint/2010/main" val="87207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1" grpId="0"/>
      <p:bldP spid="42" grpId="0" animBg="1"/>
      <p:bldP spid="43" grpId="0" animBg="1"/>
      <p:bldP spid="44" grpId="0" animBg="1"/>
      <p:bldP spid="4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PERANCANGAN SIMULASI PENGONTROL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6F07EC6-81AC-44C7-A750-AC4FAB574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934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B1DD80-9EC3-4F7B-B45C-0E6B31E78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1505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FC0A9D3E-6AD6-4B23-ABFB-C438217FC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8342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12D700-D406-4544-8716-EC58757E8792}"/>
              </a:ext>
            </a:extLst>
          </p:cNvPr>
          <p:cNvSpPr/>
          <p:nvPr/>
        </p:nvSpPr>
        <p:spPr>
          <a:xfrm>
            <a:off x="7511428" y="3461801"/>
            <a:ext cx="288252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3.16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Blok Diagram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2B7C6B-11D9-4B86-9BAC-E5EA0A60E5F5}"/>
              </a:ext>
            </a:extLst>
          </p:cNvPr>
          <p:cNvSpPr/>
          <p:nvPr/>
        </p:nvSpPr>
        <p:spPr>
          <a:xfrm>
            <a:off x="1441642" y="3484468"/>
            <a:ext cx="33473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3.15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Blok Diagram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Auto Tuning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D8E5DC-3E90-4115-907F-1A34DA1723C6}"/>
              </a:ext>
            </a:extLst>
          </p:cNvPr>
          <p:cNvSpPr/>
          <p:nvPr/>
        </p:nvSpPr>
        <p:spPr>
          <a:xfrm>
            <a:off x="4131149" y="6511534"/>
            <a:ext cx="417614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3.17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Blok Diagram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 –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Logika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Sugeno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8F823E-865B-459E-8D94-09B95AEF74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5" y="1420374"/>
            <a:ext cx="5036820" cy="1689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888CD3-E19F-4436-9A46-1379F0FA33D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947" y="1366764"/>
            <a:ext cx="5036820" cy="16891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82B8F6-A080-499E-82A7-3BAE3991BD5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228" y="4013534"/>
            <a:ext cx="5036820" cy="2315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8F829E-4CA4-4025-96C0-0D6E99CB3514}"/>
              </a:ext>
            </a:extLst>
          </p:cNvPr>
          <p:cNvSpPr/>
          <p:nvPr/>
        </p:nvSpPr>
        <p:spPr>
          <a:xfrm>
            <a:off x="505838" y="1118681"/>
            <a:ext cx="5466945" cy="235442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6A1CF-2506-4D14-B580-1CE6B610A5A0}"/>
              </a:ext>
            </a:extLst>
          </p:cNvPr>
          <p:cNvSpPr/>
          <p:nvPr/>
        </p:nvSpPr>
        <p:spPr>
          <a:xfrm>
            <a:off x="3302165" y="3865988"/>
            <a:ext cx="5466945" cy="263659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9332BA-E7D9-422B-BE3F-4268BD049DCA}"/>
              </a:ext>
            </a:extLst>
          </p:cNvPr>
          <p:cNvSpPr/>
          <p:nvPr/>
        </p:nvSpPr>
        <p:spPr>
          <a:xfrm>
            <a:off x="6219217" y="1111162"/>
            <a:ext cx="5466945" cy="235442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592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29" grpId="0"/>
      <p:bldP spid="30" grpId="0"/>
      <p:bldP spid="3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D6058F-5899-4E53-A982-4E733F1FFB0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66000"/>
                </a:schemeClr>
              </a:gs>
              <a:gs pos="0">
                <a:schemeClr val="bg1">
                  <a:lumMod val="50000"/>
                </a:schemeClr>
              </a:gs>
            </a:gsLst>
            <a:lin ang="27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B79F0-A264-4593-935A-7F34FA65CA54}"/>
              </a:ext>
            </a:extLst>
          </p:cNvPr>
          <p:cNvSpPr/>
          <p:nvPr/>
        </p:nvSpPr>
        <p:spPr>
          <a:xfrm>
            <a:off x="-1" y="6238875"/>
            <a:ext cx="12192000" cy="645758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8968-6504-48AF-A486-00A6EE7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2042-9D60-4F23-B658-51F5DEB8FA91}"/>
              </a:ext>
            </a:extLst>
          </p:cNvPr>
          <p:cNvSpPr/>
          <p:nvPr/>
        </p:nvSpPr>
        <p:spPr>
          <a:xfrm>
            <a:off x="-2" y="4522434"/>
            <a:ext cx="12192000" cy="2362199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45A4-8797-461F-8591-5CD47D00F284}"/>
              </a:ext>
            </a:extLst>
          </p:cNvPr>
          <p:cNvSpPr txBox="1"/>
          <p:nvPr/>
        </p:nvSpPr>
        <p:spPr>
          <a:xfrm>
            <a:off x="0" y="50283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4. HASIL DAN ANALISIS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9120-0F57-419D-8F16-47A930F965CA}"/>
              </a:ext>
            </a:extLst>
          </p:cNvPr>
          <p:cNvSpPr txBox="1"/>
          <p:nvPr/>
        </p:nvSpPr>
        <p:spPr>
          <a:xfrm>
            <a:off x="0" y="5712837"/>
            <a:ext cx="11887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Simulasi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Pengontrol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PID </a:t>
            </a:r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Auto Tuning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Pengontrol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PID PSO,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Pengontrol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PID PSO –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Logika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Fuzzy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Sugeno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dan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Analisis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Perbandingan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Ketiga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Pengontrol</a:t>
            </a:r>
            <a:endParaRPr lang="ko-KR" altLang="en-US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3165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</a:t>
            </a:r>
            <a:r>
              <a:rPr lang="en-US" sz="2400" b="1" i="1" dirty="0">
                <a:latin typeface="Century Gothic" panose="020B0502020202020204" pitchFamily="34" charset="0"/>
              </a:rPr>
              <a:t>AUTO TUNING </a:t>
            </a:r>
            <a:r>
              <a:rPr lang="en-US" sz="2400" b="1" dirty="0">
                <a:latin typeface="Century Gothic" panose="020B0502020202020204" pitchFamily="34" charset="0"/>
              </a:rPr>
              <a:t>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DEB6DC-C1A9-4143-8DC1-697509C21AB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71482" y="1554585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54FF2D7-7A1A-4B2F-B737-3CB6C4016F1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554108" y="1554585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527EA80-47D3-4B2F-AFFE-EDADFA52E91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15757" y="1556796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2BD97D-C6C7-480F-BE18-EAB050C8B10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277406" y="1554585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9AEA6D2-96E8-4827-85DD-CF90A5F56DA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637892" y="1554585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B1440E2-85D8-45A1-8486-7017C30B0CA6}"/>
              </a:ext>
            </a:extLst>
          </p:cNvPr>
          <p:cNvSpPr/>
          <p:nvPr/>
        </p:nvSpPr>
        <p:spPr>
          <a:xfrm>
            <a:off x="3842024" y="3437569"/>
            <a:ext cx="45079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4.1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FB907-434C-4ACC-BD4E-B945196B27BC}"/>
              </a:ext>
            </a:extLst>
          </p:cNvPr>
          <p:cNvSpPr txBox="1"/>
          <p:nvPr/>
        </p:nvSpPr>
        <p:spPr>
          <a:xfrm>
            <a:off x="564203" y="1138973"/>
            <a:ext cx="288473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Kecepatan</a:t>
            </a:r>
            <a:endParaRPr lang="en-US" sz="14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D7851-99C1-46E3-AA97-92B50A1FE26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8942" y="1292862"/>
            <a:ext cx="84749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C83830-96B5-4693-AB3E-886BFD072A02}"/>
              </a:ext>
            </a:extLst>
          </p:cNvPr>
          <p:cNvCxnSpPr/>
          <p:nvPr/>
        </p:nvCxnSpPr>
        <p:spPr>
          <a:xfrm>
            <a:off x="1192389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101966-D807-4DB9-ADF5-AB867083ED4C}"/>
              </a:ext>
            </a:extLst>
          </p:cNvPr>
          <p:cNvCxnSpPr/>
          <p:nvPr/>
        </p:nvCxnSpPr>
        <p:spPr>
          <a:xfrm>
            <a:off x="-525294" y="1369805"/>
            <a:ext cx="0" cy="32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585063-3E0E-46BB-B7E5-950156EF1768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1482" y="1292861"/>
            <a:ext cx="392721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27CA33-C9F9-4421-8BFF-64B81350366C}"/>
              </a:ext>
            </a:extLst>
          </p:cNvPr>
          <p:cNvCxnSpPr/>
          <p:nvPr/>
        </p:nvCxnSpPr>
        <p:spPr>
          <a:xfrm>
            <a:off x="17148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B593C-DBB7-42A0-BFFC-95484F4A69A1}"/>
              </a:ext>
            </a:extLst>
          </p:cNvPr>
          <p:cNvSpPr/>
          <p:nvPr/>
        </p:nvSpPr>
        <p:spPr>
          <a:xfrm>
            <a:off x="3825995" y="6032359"/>
            <a:ext cx="45400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4.2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EF6AE18-FFA9-4BC0-8FC1-C5773A38A411}"/>
              </a:ext>
            </a:extLst>
          </p:cNvPr>
          <p:cNvSpPr txBox="1"/>
          <p:nvPr/>
        </p:nvSpPr>
        <p:spPr>
          <a:xfrm>
            <a:off x="564204" y="3733763"/>
            <a:ext cx="259728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Posisi</a:t>
            </a:r>
            <a:endParaRPr lang="en-US" sz="1400" b="1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903CCF3-6D79-494E-97B9-2E7B8D640089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3161490" y="3887652"/>
            <a:ext cx="876240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67403CA-F142-4D56-ADBF-E8F847113907}"/>
              </a:ext>
            </a:extLst>
          </p:cNvPr>
          <p:cNvCxnSpPr/>
          <p:nvPr/>
        </p:nvCxnSpPr>
        <p:spPr>
          <a:xfrm>
            <a:off x="1192389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F959A04-4817-4ED2-9735-FB207D32EBB5}"/>
              </a:ext>
            </a:extLst>
          </p:cNvPr>
          <p:cNvCxnSpPr>
            <a:cxnSpLocks/>
            <a:stCxn id="98" idx="1"/>
          </p:cNvCxnSpPr>
          <p:nvPr/>
        </p:nvCxnSpPr>
        <p:spPr>
          <a:xfrm flipH="1">
            <a:off x="171484" y="3887652"/>
            <a:ext cx="39272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CF6DD8-E8EC-458E-9248-A7F152055231}"/>
              </a:ext>
            </a:extLst>
          </p:cNvPr>
          <p:cNvCxnSpPr/>
          <p:nvPr/>
        </p:nvCxnSpPr>
        <p:spPr>
          <a:xfrm>
            <a:off x="17148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16A2BCDE-0309-4F5B-9BA5-567C69934F84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71482" y="415739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8D1DF07-6C77-41FE-B0A5-4E13FFBE8AD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2554108" y="415739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E5F8A6B-486B-4740-BFC8-2309A06942FD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4915757" y="415739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EEF47E1-01B6-4ED0-8788-458C07A5C7A3}"/>
              </a:ext>
            </a:extLst>
          </p:cNvPr>
          <p:cNvPicPr/>
          <p:nvPr/>
        </p:nvPicPr>
        <p:blipFill>
          <a:blip r:embed="rId11"/>
          <a:stretch>
            <a:fillRect/>
          </a:stretch>
        </p:blipFill>
        <p:spPr>
          <a:xfrm>
            <a:off x="7276243" y="415739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C86B80F-AB4E-4A34-9BC0-917A56669F9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>
          <a:xfrm>
            <a:off x="9637892" y="4151787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71457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6" grpId="0"/>
      <p:bldP spid="6" grpId="0"/>
      <p:bldP spid="97" grpId="0"/>
      <p:bldP spid="9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</a:t>
            </a:r>
            <a:r>
              <a:rPr lang="en-US" sz="2400" b="1" i="1" dirty="0">
                <a:latin typeface="Century Gothic" panose="020B0502020202020204" pitchFamily="34" charset="0"/>
              </a:rPr>
              <a:t>AUTO TUNING </a:t>
            </a:r>
            <a:r>
              <a:rPr lang="en-US" sz="2400" b="1" dirty="0">
                <a:latin typeface="Century Gothic" panose="020B0502020202020204" pitchFamily="34" charset="0"/>
              </a:rPr>
              <a:t>(2)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F5FEAC-1F5C-45ED-9915-0DB19662F5DE}"/>
              </a:ext>
            </a:extLst>
          </p:cNvPr>
          <p:cNvSpPr txBox="1"/>
          <p:nvPr/>
        </p:nvSpPr>
        <p:spPr>
          <a:xfrm>
            <a:off x="465696" y="3799395"/>
            <a:ext cx="28579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4.3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Total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FEA819-4736-4AC3-AA2D-DE8711177AA4}"/>
              </a:ext>
            </a:extLst>
          </p:cNvPr>
          <p:cNvSpPr txBox="1"/>
          <p:nvPr/>
        </p:nvSpPr>
        <p:spPr>
          <a:xfrm>
            <a:off x="3391252" y="3808795"/>
            <a:ext cx="3123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4.4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5C7993-5234-4C9B-8A05-D40A8834A348}"/>
              </a:ext>
            </a:extLst>
          </p:cNvPr>
          <p:cNvSpPr txBox="1"/>
          <p:nvPr/>
        </p:nvSpPr>
        <p:spPr>
          <a:xfrm>
            <a:off x="651872" y="6319330"/>
            <a:ext cx="25011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4.5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Total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8B672E-3BD8-4C81-A9B8-750C8BA16A90}"/>
              </a:ext>
            </a:extLst>
          </p:cNvPr>
          <p:cNvSpPr txBox="1"/>
          <p:nvPr/>
        </p:nvSpPr>
        <p:spPr>
          <a:xfrm>
            <a:off x="3505027" y="6329295"/>
            <a:ext cx="29033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4.6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E2A9BFA-0F69-4997-885E-C5D8BA289620}"/>
              </a:ext>
            </a:extLst>
          </p:cNvPr>
          <p:cNvGrpSpPr/>
          <p:nvPr/>
        </p:nvGrpSpPr>
        <p:grpSpPr>
          <a:xfrm>
            <a:off x="276231" y="1060705"/>
            <a:ext cx="6275453" cy="5641848"/>
            <a:chOff x="276230" y="1093159"/>
            <a:chExt cx="6275453" cy="542421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9E11D81-E938-4957-A6C0-DB3FAC727E2B}"/>
                </a:ext>
              </a:extLst>
            </p:cNvPr>
            <p:cNvCxnSpPr>
              <a:cxnSpLocks/>
            </p:cNvCxnSpPr>
            <p:nvPr/>
          </p:nvCxnSpPr>
          <p:spPr>
            <a:xfrm>
              <a:off x="276231" y="1263418"/>
              <a:ext cx="1511519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058F488-3A1A-4B8E-9DFC-A6911E4795CF}"/>
                </a:ext>
              </a:extLst>
            </p:cNvPr>
            <p:cNvSpPr txBox="1"/>
            <p:nvPr/>
          </p:nvSpPr>
          <p:spPr>
            <a:xfrm>
              <a:off x="1787749" y="1093159"/>
              <a:ext cx="3023037" cy="340519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Hasil </a:t>
              </a:r>
              <a:r>
                <a:rPr lang="en-US" sz="1400" b="1" dirty="0" err="1"/>
                <a:t>Simulasi</a:t>
              </a:r>
              <a:r>
                <a:rPr lang="en-US" sz="1400" b="1" dirty="0"/>
                <a:t> </a:t>
              </a:r>
              <a:r>
                <a:rPr lang="en-US" sz="1400" b="1" dirty="0" err="1"/>
                <a:t>Kondisi</a:t>
              </a:r>
              <a:r>
                <a:rPr lang="en-US" sz="1400" b="1" dirty="0"/>
                <a:t> 44 </a:t>
              </a:r>
              <a:r>
                <a:rPr lang="en-US" sz="1400" b="1" dirty="0" err="1"/>
                <a:t>Penumpang</a:t>
              </a:r>
              <a:endParaRPr lang="en-US" sz="1400" b="1" dirty="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0D706CD-D18F-413A-95D7-215474C9A076}"/>
                </a:ext>
              </a:extLst>
            </p:cNvPr>
            <p:cNvCxnSpPr>
              <a:stCxn id="40" idx="3"/>
            </p:cNvCxnSpPr>
            <p:nvPr/>
          </p:nvCxnSpPr>
          <p:spPr>
            <a:xfrm flipV="1">
              <a:off x="4810786" y="1263418"/>
              <a:ext cx="1740897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54200DC-9173-4074-95D8-0B8A3AFBDF7D}"/>
                </a:ext>
              </a:extLst>
            </p:cNvPr>
            <p:cNvCxnSpPr/>
            <p:nvPr/>
          </p:nvCxnSpPr>
          <p:spPr>
            <a:xfrm>
              <a:off x="6551683" y="1263419"/>
              <a:ext cx="0" cy="5253957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FCCF7AF-911F-423B-8099-5D34980D7837}"/>
                </a:ext>
              </a:extLst>
            </p:cNvPr>
            <p:cNvCxnSpPr/>
            <p:nvPr/>
          </p:nvCxnSpPr>
          <p:spPr>
            <a:xfrm flipH="1">
              <a:off x="276231" y="6517376"/>
              <a:ext cx="6275452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2F10A01-2BA9-43DB-B80F-6EF8120AE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30" y="1263419"/>
              <a:ext cx="0" cy="523242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841623FC-033A-42B7-B941-0F3CF468E796}"/>
              </a:ext>
            </a:extLst>
          </p:cNvPr>
          <p:cNvSpPr/>
          <p:nvPr/>
        </p:nvSpPr>
        <p:spPr>
          <a:xfrm>
            <a:off x="6970157" y="1568859"/>
            <a:ext cx="4964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4.1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Nilai Waktu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RMSE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Selisih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Auto Tuning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EE5BF3B-25A1-4548-9B91-B6CB6C4C56CF}"/>
              </a:ext>
            </a:extLst>
          </p:cNvPr>
          <p:cNvSpPr/>
          <p:nvPr/>
        </p:nvSpPr>
        <p:spPr>
          <a:xfrm>
            <a:off x="6920851" y="3878796"/>
            <a:ext cx="50304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4.2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Batas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Percepatan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Input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Auto Tuning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1D1A94-100B-4434-974F-FE5233DC16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903" y="1677211"/>
            <a:ext cx="2923011" cy="2126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8C1EBCF-2646-4A99-845C-83DEC1A9700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479903" y="1687032"/>
            <a:ext cx="2923008" cy="2126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7DF4187-DAE0-4742-9C4C-251F42BAA2D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6381" y="4211218"/>
            <a:ext cx="2944798" cy="2118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7A226AC-BD3D-4125-A8F1-A694BB384E1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05027" y="4211218"/>
            <a:ext cx="2888155" cy="211807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72694E-EDBB-41CA-9866-424F60FAE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013977"/>
              </p:ext>
            </p:extLst>
          </p:nvPr>
        </p:nvGraphicFramePr>
        <p:xfrm>
          <a:off x="6920846" y="2047237"/>
          <a:ext cx="5030470" cy="1750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7560">
                  <a:extLst>
                    <a:ext uri="{9D8B030D-6E8A-4147-A177-3AD203B41FA5}">
                      <a16:colId xmlns:a16="http://schemas.microsoft.com/office/drawing/2014/main" val="2452555193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4024455611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362038258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251998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Kondisi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RMSE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Kecepatan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RMSE </a:t>
                      </a:r>
                      <a:endParaRPr lang="en-US" sz="110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Posisi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Selisih Posisi Akhir (m)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70643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0,0434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0,1950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0,5956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566846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0,0437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0,1945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0,5944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6882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0,0432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0,1940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0,5931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061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0,0432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0,1935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0,5919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190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0,0431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0,1930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0,5907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319160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9D2263B-EE4D-405D-A37C-67897F5CEF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390935"/>
              </p:ext>
            </p:extLst>
          </p:nvPr>
        </p:nvGraphicFramePr>
        <p:xfrm>
          <a:off x="6954065" y="4162397"/>
          <a:ext cx="5030471" cy="1829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328">
                  <a:extLst>
                    <a:ext uri="{9D8B030D-6E8A-4147-A177-3AD203B41FA5}">
                      <a16:colId xmlns:a16="http://schemas.microsoft.com/office/drawing/2014/main" val="1410042547"/>
                    </a:ext>
                  </a:extLst>
                </a:gridCol>
                <a:gridCol w="534882">
                  <a:extLst>
                    <a:ext uri="{9D8B030D-6E8A-4147-A177-3AD203B41FA5}">
                      <a16:colId xmlns:a16="http://schemas.microsoft.com/office/drawing/2014/main" val="294082793"/>
                    </a:ext>
                  </a:extLst>
                </a:gridCol>
                <a:gridCol w="540433">
                  <a:extLst>
                    <a:ext uri="{9D8B030D-6E8A-4147-A177-3AD203B41FA5}">
                      <a16:colId xmlns:a16="http://schemas.microsoft.com/office/drawing/2014/main" val="949300084"/>
                    </a:ext>
                  </a:extLst>
                </a:gridCol>
                <a:gridCol w="540433">
                  <a:extLst>
                    <a:ext uri="{9D8B030D-6E8A-4147-A177-3AD203B41FA5}">
                      <a16:colId xmlns:a16="http://schemas.microsoft.com/office/drawing/2014/main" val="1317348047"/>
                    </a:ext>
                  </a:extLst>
                </a:gridCol>
                <a:gridCol w="614465">
                  <a:extLst>
                    <a:ext uri="{9D8B030D-6E8A-4147-A177-3AD203B41FA5}">
                      <a16:colId xmlns:a16="http://schemas.microsoft.com/office/drawing/2014/main" val="3219054984"/>
                    </a:ext>
                  </a:extLst>
                </a:gridCol>
                <a:gridCol w="614465">
                  <a:extLst>
                    <a:ext uri="{9D8B030D-6E8A-4147-A177-3AD203B41FA5}">
                      <a16:colId xmlns:a16="http://schemas.microsoft.com/office/drawing/2014/main" val="1526114539"/>
                    </a:ext>
                  </a:extLst>
                </a:gridCol>
                <a:gridCol w="614465">
                  <a:extLst>
                    <a:ext uri="{9D8B030D-6E8A-4147-A177-3AD203B41FA5}">
                      <a16:colId xmlns:a16="http://schemas.microsoft.com/office/drawing/2014/main" val="154954014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</a:rPr>
                        <a:t>Kondisi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+mn-lt"/>
                        </a:rPr>
                        <a:t>Kecepatan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(m/s)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Percepatan (m/s</a:t>
                      </a:r>
                      <a:r>
                        <a:rPr lang="en-US" sz="1100" baseline="30000">
                          <a:effectLst/>
                          <a:latin typeface="+mn-lt"/>
                        </a:rPr>
                        <a:t>2</a:t>
                      </a:r>
                      <a:r>
                        <a:rPr lang="en-US" sz="1100">
                          <a:effectLst/>
                          <a:latin typeface="+mn-lt"/>
                        </a:rPr>
                        <a:t>)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Input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Kontrol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(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)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16784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Min(-)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Max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Min(-)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Max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Min(-)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</a:rPr>
                        <a:t>Max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6822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0,9459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0,9850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58,7097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81,1685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448176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0,9459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0,9876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60,9884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84,3037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0131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0,9459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0,9901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63,2671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87,4360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2236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0,9459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0,9926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65,5460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90,5987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7618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0,134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4,515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0,9459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0,9950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67,8245</a:t>
                      </a:r>
                      <a:endParaRPr lang="en-US" sz="105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93,7626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391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921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  <p:bldP spid="22" grpId="0"/>
      <p:bldP spid="24" grpId="0"/>
      <p:bldP spid="25" grpId="0"/>
      <p:bldP spid="48" grpId="0"/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PSO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1440E2-85D8-45A1-8486-7017C30B0CA6}"/>
              </a:ext>
            </a:extLst>
          </p:cNvPr>
          <p:cNvSpPr/>
          <p:nvPr/>
        </p:nvSpPr>
        <p:spPr>
          <a:xfrm>
            <a:off x="3842024" y="3437569"/>
            <a:ext cx="45079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4.7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FB907-434C-4ACC-BD4E-B945196B27BC}"/>
              </a:ext>
            </a:extLst>
          </p:cNvPr>
          <p:cNvSpPr txBox="1"/>
          <p:nvPr/>
        </p:nvSpPr>
        <p:spPr>
          <a:xfrm>
            <a:off x="564203" y="1138973"/>
            <a:ext cx="288473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Kecepatan</a:t>
            </a:r>
            <a:endParaRPr lang="en-US" sz="14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D7851-99C1-46E3-AA97-92B50A1FE26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8942" y="1292862"/>
            <a:ext cx="84749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C83830-96B5-4693-AB3E-886BFD072A02}"/>
              </a:ext>
            </a:extLst>
          </p:cNvPr>
          <p:cNvCxnSpPr/>
          <p:nvPr/>
        </p:nvCxnSpPr>
        <p:spPr>
          <a:xfrm>
            <a:off x="1192389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101966-D807-4DB9-ADF5-AB867083ED4C}"/>
              </a:ext>
            </a:extLst>
          </p:cNvPr>
          <p:cNvCxnSpPr/>
          <p:nvPr/>
        </p:nvCxnSpPr>
        <p:spPr>
          <a:xfrm>
            <a:off x="-525294" y="1369805"/>
            <a:ext cx="0" cy="32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585063-3E0E-46BB-B7E5-950156EF1768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1482" y="1292861"/>
            <a:ext cx="392721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27CA33-C9F9-4421-8BFF-64B81350366C}"/>
              </a:ext>
            </a:extLst>
          </p:cNvPr>
          <p:cNvCxnSpPr/>
          <p:nvPr/>
        </p:nvCxnSpPr>
        <p:spPr>
          <a:xfrm>
            <a:off x="17148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B593C-DBB7-42A0-BFFC-95484F4A69A1}"/>
              </a:ext>
            </a:extLst>
          </p:cNvPr>
          <p:cNvSpPr/>
          <p:nvPr/>
        </p:nvSpPr>
        <p:spPr>
          <a:xfrm>
            <a:off x="3825995" y="6032359"/>
            <a:ext cx="45400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4.8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EF6AE18-FFA9-4BC0-8FC1-C5773A38A411}"/>
              </a:ext>
            </a:extLst>
          </p:cNvPr>
          <p:cNvSpPr txBox="1"/>
          <p:nvPr/>
        </p:nvSpPr>
        <p:spPr>
          <a:xfrm>
            <a:off x="564204" y="3733763"/>
            <a:ext cx="259728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Posisi</a:t>
            </a:r>
            <a:endParaRPr lang="en-US" sz="1400" b="1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903CCF3-6D79-494E-97B9-2E7B8D640089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3161490" y="3887652"/>
            <a:ext cx="876240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67403CA-F142-4D56-ADBF-E8F847113907}"/>
              </a:ext>
            </a:extLst>
          </p:cNvPr>
          <p:cNvCxnSpPr/>
          <p:nvPr/>
        </p:nvCxnSpPr>
        <p:spPr>
          <a:xfrm>
            <a:off x="1192389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F959A04-4817-4ED2-9735-FB207D32EBB5}"/>
              </a:ext>
            </a:extLst>
          </p:cNvPr>
          <p:cNvCxnSpPr>
            <a:cxnSpLocks/>
            <a:stCxn id="98" idx="1"/>
          </p:cNvCxnSpPr>
          <p:nvPr/>
        </p:nvCxnSpPr>
        <p:spPr>
          <a:xfrm flipH="1">
            <a:off x="171484" y="3887652"/>
            <a:ext cx="39272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CF6DD8-E8EC-458E-9248-A7F152055231}"/>
              </a:ext>
            </a:extLst>
          </p:cNvPr>
          <p:cNvCxnSpPr/>
          <p:nvPr/>
        </p:nvCxnSpPr>
        <p:spPr>
          <a:xfrm>
            <a:off x="17148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6B22135-8116-404D-A0BB-CB609A1FB4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" y="1570850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EB2C73-B5C8-4375-ABA8-AE5F84C4D31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108" y="156260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EC36A41-7BC5-455C-9544-1E0E3B836C4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757" y="1570850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EF2DEF-D2B3-46BA-B546-FFBDE70DF56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43" y="156260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F0DCB7-5104-43A2-8340-7909BB19579E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29" y="1562602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0D7365-46B5-470E-86FF-31A17CB54560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9" y="4139888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8D2440D-E447-4E08-9949-C013E1179A00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328" y="4157391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0967F63-5A05-4DB4-A92B-9BBFF4528B70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74" y="4157391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4DF0D4C-DB9A-4642-A261-E1A429029313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43" y="4157391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70ACC5-6D22-45F5-88F3-6343784F6FCA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29" y="4139888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03218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6" grpId="0"/>
      <p:bldP spid="6" grpId="0"/>
      <p:bldP spid="97" grpId="0"/>
      <p:bldP spid="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PSO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36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72268-0A10-4E6B-A59C-D200315311EF}"/>
              </a:ext>
            </a:extLst>
          </p:cNvPr>
          <p:cNvSpPr txBox="1"/>
          <p:nvPr/>
        </p:nvSpPr>
        <p:spPr>
          <a:xfrm>
            <a:off x="423621" y="3780331"/>
            <a:ext cx="2947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4.9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Total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870B7-2104-4BF0-96D9-9BEDFA078645}"/>
              </a:ext>
            </a:extLst>
          </p:cNvPr>
          <p:cNvSpPr txBox="1"/>
          <p:nvPr/>
        </p:nvSpPr>
        <p:spPr>
          <a:xfrm>
            <a:off x="3378343" y="3780331"/>
            <a:ext cx="3187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4.10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AF6E8-00F7-4D01-9D5E-01EEEF530828}"/>
              </a:ext>
            </a:extLst>
          </p:cNvPr>
          <p:cNvSpPr txBox="1"/>
          <p:nvPr/>
        </p:nvSpPr>
        <p:spPr>
          <a:xfrm>
            <a:off x="496113" y="6301486"/>
            <a:ext cx="2874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4.11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Total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5890E-2D0C-4CBF-9251-002BB1D7810B}"/>
              </a:ext>
            </a:extLst>
          </p:cNvPr>
          <p:cNvSpPr txBox="1"/>
          <p:nvPr/>
        </p:nvSpPr>
        <p:spPr>
          <a:xfrm>
            <a:off x="3295663" y="6301486"/>
            <a:ext cx="3256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4.12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1D881-0FB4-4504-A707-92094B5BD5A8}"/>
              </a:ext>
            </a:extLst>
          </p:cNvPr>
          <p:cNvGrpSpPr/>
          <p:nvPr/>
        </p:nvGrpSpPr>
        <p:grpSpPr>
          <a:xfrm>
            <a:off x="276231" y="1060705"/>
            <a:ext cx="6275453" cy="5641848"/>
            <a:chOff x="276230" y="1093159"/>
            <a:chExt cx="6275453" cy="542421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FD9FCC-6067-45A0-A966-B939F62EA89D}"/>
                </a:ext>
              </a:extLst>
            </p:cNvPr>
            <p:cNvCxnSpPr>
              <a:cxnSpLocks/>
            </p:cNvCxnSpPr>
            <p:nvPr/>
          </p:nvCxnSpPr>
          <p:spPr>
            <a:xfrm>
              <a:off x="276231" y="1263418"/>
              <a:ext cx="1511519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4D08B6-F49C-4CF4-899B-70E06A4BC4B9}"/>
                </a:ext>
              </a:extLst>
            </p:cNvPr>
            <p:cNvSpPr txBox="1"/>
            <p:nvPr/>
          </p:nvSpPr>
          <p:spPr>
            <a:xfrm>
              <a:off x="1787749" y="1093159"/>
              <a:ext cx="3023037" cy="340519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Hasil </a:t>
              </a:r>
              <a:r>
                <a:rPr lang="en-US" sz="1400" b="1" dirty="0" err="1"/>
                <a:t>Simulasi</a:t>
              </a:r>
              <a:r>
                <a:rPr lang="en-US" sz="1400" b="1" dirty="0"/>
                <a:t> </a:t>
              </a:r>
              <a:r>
                <a:rPr lang="en-US" sz="1400" b="1" dirty="0" err="1"/>
                <a:t>Kondisi</a:t>
              </a:r>
              <a:r>
                <a:rPr lang="en-US" sz="1400" b="1" dirty="0"/>
                <a:t> 44 </a:t>
              </a:r>
              <a:r>
                <a:rPr lang="en-US" sz="1400" b="1" dirty="0" err="1"/>
                <a:t>Penumpang</a:t>
              </a:r>
              <a:endParaRPr lang="en-US" sz="1400" b="1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E8D50D-970F-4C07-9F63-FC3B84BB27B7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4810786" y="1263418"/>
              <a:ext cx="1740897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29800D-B8F5-4087-990E-11DB9AEAB313}"/>
                </a:ext>
              </a:extLst>
            </p:cNvPr>
            <p:cNvCxnSpPr/>
            <p:nvPr/>
          </p:nvCxnSpPr>
          <p:spPr>
            <a:xfrm>
              <a:off x="6551683" y="1263419"/>
              <a:ext cx="0" cy="5253957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091139-CE85-49F9-BDAE-5B3185312E65}"/>
                </a:ext>
              </a:extLst>
            </p:cNvPr>
            <p:cNvCxnSpPr/>
            <p:nvPr/>
          </p:nvCxnSpPr>
          <p:spPr>
            <a:xfrm flipH="1">
              <a:off x="276231" y="6517376"/>
              <a:ext cx="6275452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ED371E-DD78-4A25-9D8B-276A852B7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30" y="1263419"/>
              <a:ext cx="0" cy="523242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D8BD6D3-B2D6-4C83-AF73-143AE0A18CC5}"/>
              </a:ext>
            </a:extLst>
          </p:cNvPr>
          <p:cNvSpPr/>
          <p:nvPr/>
        </p:nvSpPr>
        <p:spPr>
          <a:xfrm>
            <a:off x="6954734" y="1521676"/>
            <a:ext cx="50243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4.3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Nilai Waktu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RMSE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Selisih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 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2EA1E-2A73-4F41-9522-8052B09F58D9}"/>
              </a:ext>
            </a:extLst>
          </p:cNvPr>
          <p:cNvSpPr/>
          <p:nvPr/>
        </p:nvSpPr>
        <p:spPr>
          <a:xfrm>
            <a:off x="6906195" y="3873744"/>
            <a:ext cx="50013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4.4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Batas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Percepatan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Input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 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662981-4FF0-4AD9-9C18-52F483F52F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1000" y="1678797"/>
            <a:ext cx="2932587" cy="2099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75B4EE5-6F4F-4978-8A02-3FFAC4F0918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18353" y="1674749"/>
            <a:ext cx="2866399" cy="2099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B4AB046-DC2A-4419-99BF-E47E591228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1000" y="4199953"/>
            <a:ext cx="2932586" cy="2099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60AC65-071A-4259-826C-35883958E8A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18353" y="4199953"/>
            <a:ext cx="2866395" cy="209033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13A1660-7360-4739-9CD5-66388E0E6D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298201"/>
              </p:ext>
            </p:extLst>
          </p:nvPr>
        </p:nvGraphicFramePr>
        <p:xfrm>
          <a:off x="6897136" y="1972425"/>
          <a:ext cx="5091539" cy="1750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2660">
                  <a:extLst>
                    <a:ext uri="{9D8B030D-6E8A-4147-A177-3AD203B41FA5}">
                      <a16:colId xmlns:a16="http://schemas.microsoft.com/office/drawing/2014/main" val="2060925675"/>
                    </a:ext>
                  </a:extLst>
                </a:gridCol>
                <a:gridCol w="1001983">
                  <a:extLst>
                    <a:ext uri="{9D8B030D-6E8A-4147-A177-3AD203B41FA5}">
                      <a16:colId xmlns:a16="http://schemas.microsoft.com/office/drawing/2014/main" val="3163808469"/>
                    </a:ext>
                  </a:extLst>
                </a:gridCol>
                <a:gridCol w="1001983">
                  <a:extLst>
                    <a:ext uri="{9D8B030D-6E8A-4147-A177-3AD203B41FA5}">
                      <a16:colId xmlns:a16="http://schemas.microsoft.com/office/drawing/2014/main" val="3947186450"/>
                    </a:ext>
                  </a:extLst>
                </a:gridCol>
                <a:gridCol w="994913">
                  <a:extLst>
                    <a:ext uri="{9D8B030D-6E8A-4147-A177-3AD203B41FA5}">
                      <a16:colId xmlns:a16="http://schemas.microsoft.com/office/drawing/2014/main" val="4095139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Kondisi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 Kecepatan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RMSE </a:t>
                      </a:r>
                      <a:endParaRPr lang="en-US" sz="110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Posisi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Selisih Posisi Akhir (m)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8367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7,7800 x 10</a:t>
                      </a:r>
                      <a:r>
                        <a:rPr lang="en-US" sz="12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0,0132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5,5440 x 10</a:t>
                      </a:r>
                      <a:r>
                        <a:rPr lang="en-US" sz="1200" baseline="30000" dirty="0">
                          <a:effectLst/>
                        </a:rPr>
                        <a:t>-3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269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7,0600 x 10</a:t>
                      </a:r>
                      <a:r>
                        <a:rPr lang="en-US" sz="12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0,0136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3,3700 x 10</a:t>
                      </a:r>
                      <a:r>
                        <a:rPr lang="en-US" sz="1200" baseline="30000">
                          <a:effectLst/>
                        </a:rPr>
                        <a:t>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1208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8,4300 x 10</a:t>
                      </a:r>
                      <a:r>
                        <a:rPr lang="en-US" sz="12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0,0145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5,9450 x 10</a:t>
                      </a:r>
                      <a:r>
                        <a:rPr lang="en-US" sz="1200" baseline="30000">
                          <a:effectLst/>
                        </a:rPr>
                        <a:t>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956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7,9500 x 10</a:t>
                      </a:r>
                      <a:r>
                        <a:rPr lang="en-US" sz="12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0,0158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4,3470 x 10</a:t>
                      </a:r>
                      <a:r>
                        <a:rPr lang="en-US" sz="1200" baseline="30000">
                          <a:effectLst/>
                        </a:rPr>
                        <a:t>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6256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8,4900 x 10</a:t>
                      </a:r>
                      <a:r>
                        <a:rPr lang="en-US" sz="12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0,0148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6,2150 x 10</a:t>
                      </a:r>
                      <a:r>
                        <a:rPr lang="en-US" sz="1200" baseline="30000" dirty="0">
                          <a:effectLst/>
                        </a:rPr>
                        <a:t>-3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46909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2799D4C-D881-4330-9AFD-F4915EAB2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40362"/>
              </p:ext>
            </p:extLst>
          </p:nvPr>
        </p:nvGraphicFramePr>
        <p:xfrm>
          <a:off x="6906195" y="4162397"/>
          <a:ext cx="5091541" cy="1829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113">
                  <a:extLst>
                    <a:ext uri="{9D8B030D-6E8A-4147-A177-3AD203B41FA5}">
                      <a16:colId xmlns:a16="http://schemas.microsoft.com/office/drawing/2014/main" val="1252431877"/>
                    </a:ext>
                  </a:extLst>
                </a:gridCol>
                <a:gridCol w="464443">
                  <a:extLst>
                    <a:ext uri="{9D8B030D-6E8A-4147-A177-3AD203B41FA5}">
                      <a16:colId xmlns:a16="http://schemas.microsoft.com/office/drawing/2014/main" val="3080058401"/>
                    </a:ext>
                  </a:extLst>
                </a:gridCol>
                <a:gridCol w="509811">
                  <a:extLst>
                    <a:ext uri="{9D8B030D-6E8A-4147-A177-3AD203B41FA5}">
                      <a16:colId xmlns:a16="http://schemas.microsoft.com/office/drawing/2014/main" val="2012644518"/>
                    </a:ext>
                  </a:extLst>
                </a:gridCol>
                <a:gridCol w="529399">
                  <a:extLst>
                    <a:ext uri="{9D8B030D-6E8A-4147-A177-3AD203B41FA5}">
                      <a16:colId xmlns:a16="http://schemas.microsoft.com/office/drawing/2014/main" val="2583505845"/>
                    </a:ext>
                  </a:extLst>
                </a:gridCol>
                <a:gridCol w="637920">
                  <a:extLst>
                    <a:ext uri="{9D8B030D-6E8A-4147-A177-3AD203B41FA5}">
                      <a16:colId xmlns:a16="http://schemas.microsoft.com/office/drawing/2014/main" val="2134289171"/>
                    </a:ext>
                  </a:extLst>
                </a:gridCol>
                <a:gridCol w="617463">
                  <a:extLst>
                    <a:ext uri="{9D8B030D-6E8A-4147-A177-3AD203B41FA5}">
                      <a16:colId xmlns:a16="http://schemas.microsoft.com/office/drawing/2014/main" val="3389667105"/>
                    </a:ext>
                  </a:extLst>
                </a:gridCol>
                <a:gridCol w="660392">
                  <a:extLst>
                    <a:ext uri="{9D8B030D-6E8A-4147-A177-3AD203B41FA5}">
                      <a16:colId xmlns:a16="http://schemas.microsoft.com/office/drawing/2014/main" val="3144990620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Kondisi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 (m/s)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Percepatan (m/s</a:t>
                      </a:r>
                      <a:r>
                        <a:rPr lang="en-US" sz="1100" baseline="30000">
                          <a:effectLst/>
                        </a:rPr>
                        <a:t>2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Input Kontrol (kN)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1571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Max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Min(-)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Min(-)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6335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0,9489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0,9463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59,4172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87,6111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8684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0,9491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0,9462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61,5815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92,1349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5035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0,9488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0,9464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63,9553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95,2673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1908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0,000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0,9492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0,9468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66,4487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99,8697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9332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0,9489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0,9461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68,9264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102,981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854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00530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5" grpId="0"/>
      <p:bldP spid="16" grpId="0"/>
      <p:bldP spid="17" grpId="0"/>
      <p:bldP spid="28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PSO – LOGIKA </a:t>
            </a:r>
            <a:r>
              <a:rPr lang="en-US" sz="2400" b="1" i="1" dirty="0">
                <a:latin typeface="Century Gothic" panose="020B0502020202020204" pitchFamily="34" charset="0"/>
              </a:rPr>
              <a:t>FUZZY </a:t>
            </a:r>
            <a:r>
              <a:rPr lang="en-US" sz="2400" b="1" dirty="0">
                <a:latin typeface="Century Gothic" panose="020B0502020202020204" pitchFamily="34" charset="0"/>
              </a:rPr>
              <a:t>SUGENO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1440E2-85D8-45A1-8486-7017C30B0CA6}"/>
              </a:ext>
            </a:extLst>
          </p:cNvPr>
          <p:cNvSpPr/>
          <p:nvPr/>
        </p:nvSpPr>
        <p:spPr>
          <a:xfrm>
            <a:off x="3805956" y="3437569"/>
            <a:ext cx="45801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4.13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4FB907-434C-4ACC-BD4E-B945196B27BC}"/>
              </a:ext>
            </a:extLst>
          </p:cNvPr>
          <p:cNvSpPr txBox="1"/>
          <p:nvPr/>
        </p:nvSpPr>
        <p:spPr>
          <a:xfrm>
            <a:off x="564203" y="1138973"/>
            <a:ext cx="2884739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Kecepatan</a:t>
            </a:r>
            <a:endParaRPr lang="en-US" sz="1400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9D7851-99C1-46E3-AA97-92B50A1FE26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448942" y="1292862"/>
            <a:ext cx="847495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C83830-96B5-4693-AB3E-886BFD072A02}"/>
              </a:ext>
            </a:extLst>
          </p:cNvPr>
          <p:cNvCxnSpPr/>
          <p:nvPr/>
        </p:nvCxnSpPr>
        <p:spPr>
          <a:xfrm>
            <a:off x="1192389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101966-D807-4DB9-ADF5-AB867083ED4C}"/>
              </a:ext>
            </a:extLst>
          </p:cNvPr>
          <p:cNvCxnSpPr/>
          <p:nvPr/>
        </p:nvCxnSpPr>
        <p:spPr>
          <a:xfrm>
            <a:off x="-525294" y="1369805"/>
            <a:ext cx="0" cy="32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585063-3E0E-46BB-B7E5-950156EF1768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171482" y="1292861"/>
            <a:ext cx="392721" cy="1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27CA33-C9F9-4421-8BFF-64B81350366C}"/>
              </a:ext>
            </a:extLst>
          </p:cNvPr>
          <p:cNvCxnSpPr/>
          <p:nvPr/>
        </p:nvCxnSpPr>
        <p:spPr>
          <a:xfrm>
            <a:off x="171482" y="129286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B593C-DBB7-42A0-BFFC-95484F4A69A1}"/>
              </a:ext>
            </a:extLst>
          </p:cNvPr>
          <p:cNvSpPr/>
          <p:nvPr/>
        </p:nvSpPr>
        <p:spPr>
          <a:xfrm>
            <a:off x="3773897" y="6032359"/>
            <a:ext cx="46442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Gambar 4.14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Profil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Posisi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Total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Semua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Variasi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Jumlah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EF6AE18-FFA9-4BC0-8FC1-C5773A38A411}"/>
              </a:ext>
            </a:extLst>
          </p:cNvPr>
          <p:cNvSpPr txBox="1"/>
          <p:nvPr/>
        </p:nvSpPr>
        <p:spPr>
          <a:xfrm>
            <a:off x="564204" y="3733763"/>
            <a:ext cx="2597286" cy="307777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Hasil </a:t>
            </a:r>
            <a:r>
              <a:rPr lang="en-US" sz="1400" b="1" dirty="0" err="1"/>
              <a:t>Simulasi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Posisi</a:t>
            </a:r>
            <a:endParaRPr lang="en-US" sz="1400" b="1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903CCF3-6D79-494E-97B9-2E7B8D640089}"/>
              </a:ext>
            </a:extLst>
          </p:cNvPr>
          <p:cNvCxnSpPr>
            <a:cxnSpLocks/>
            <a:stCxn id="98" idx="3"/>
          </p:cNvCxnSpPr>
          <p:nvPr/>
        </p:nvCxnSpPr>
        <p:spPr>
          <a:xfrm>
            <a:off x="3161490" y="3887652"/>
            <a:ext cx="8762402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67403CA-F142-4D56-ADBF-E8F847113907}"/>
              </a:ext>
            </a:extLst>
          </p:cNvPr>
          <p:cNvCxnSpPr/>
          <p:nvPr/>
        </p:nvCxnSpPr>
        <p:spPr>
          <a:xfrm>
            <a:off x="1192389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F959A04-4817-4ED2-9735-FB207D32EBB5}"/>
              </a:ext>
            </a:extLst>
          </p:cNvPr>
          <p:cNvCxnSpPr>
            <a:cxnSpLocks/>
            <a:stCxn id="98" idx="1"/>
          </p:cNvCxnSpPr>
          <p:nvPr/>
        </p:nvCxnSpPr>
        <p:spPr>
          <a:xfrm flipH="1">
            <a:off x="171484" y="3887652"/>
            <a:ext cx="39272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CF6DD8-E8EC-458E-9248-A7F152055231}"/>
              </a:ext>
            </a:extLst>
          </p:cNvPr>
          <p:cNvCxnSpPr/>
          <p:nvPr/>
        </p:nvCxnSpPr>
        <p:spPr>
          <a:xfrm>
            <a:off x="171482" y="3887651"/>
            <a:ext cx="0" cy="153889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937F6C6-690B-4B9F-935C-3E76AD8595A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9" y="1562601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0B77D3-1569-4D67-AF04-E3F6F57EF1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271" y="1570850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509B8F9-CCEB-4CC1-A169-72343A71522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174" y="1562601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04744BB-1A00-493E-944F-1B67229828C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243" y="1566306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94663AD-53B4-4821-A536-97604A4ACC5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697" y="1570850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F3391F2-C71F-4B85-B6B8-6C395F0AB325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59" y="4150744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67EDB12-BB53-425A-9DC9-A93B2C283BC8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922" y="4150744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CC6343C-A1EF-423A-A142-30A1E4438B4F}"/>
              </a:ext>
            </a:extLst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585" y="4139888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419D2DA-4EF3-4F90-8CC1-B4E836295361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91" y="4136944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88775DE-C366-4B17-951C-F552C6654505}"/>
              </a:ext>
            </a:extLst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54" y="4128837"/>
            <a:ext cx="2286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8640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6" grpId="0"/>
      <p:bldP spid="6" grpId="0"/>
      <p:bldP spid="97" grpId="0"/>
      <p:bldP spid="9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PENGONTROL PID PSO – LOGIKA </a:t>
            </a:r>
            <a:r>
              <a:rPr lang="en-US" sz="2400" b="1" i="1" dirty="0">
                <a:latin typeface="Century Gothic" panose="020B0502020202020204" pitchFamily="34" charset="0"/>
              </a:rPr>
              <a:t>FUZZY </a:t>
            </a:r>
            <a:r>
              <a:rPr lang="en-US" sz="2400" b="1" dirty="0">
                <a:latin typeface="Century Gothic" panose="020B0502020202020204" pitchFamily="34" charset="0"/>
              </a:rPr>
              <a:t>SUGENO</a:t>
            </a:r>
            <a:r>
              <a:rPr lang="en-US" sz="2400" b="1" i="1" dirty="0">
                <a:latin typeface="Century Gothic" panose="020B0502020202020204" pitchFamily="34" charset="0"/>
              </a:rPr>
              <a:t> </a:t>
            </a:r>
            <a:r>
              <a:rPr lang="en-US" sz="2400" b="1" dirty="0">
                <a:latin typeface="Century Gothic" panose="020B0502020202020204" pitchFamily="34" charset="0"/>
              </a:rPr>
              <a:t>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872268-0A10-4E6B-A59C-D200315311EF}"/>
              </a:ext>
            </a:extLst>
          </p:cNvPr>
          <p:cNvSpPr txBox="1"/>
          <p:nvPr/>
        </p:nvSpPr>
        <p:spPr>
          <a:xfrm>
            <a:off x="423621" y="3780331"/>
            <a:ext cx="2947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4.15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Total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C870B7-2104-4BF0-96D9-9BEDFA078645}"/>
              </a:ext>
            </a:extLst>
          </p:cNvPr>
          <p:cNvSpPr txBox="1"/>
          <p:nvPr/>
        </p:nvSpPr>
        <p:spPr>
          <a:xfrm>
            <a:off x="3388812" y="3780331"/>
            <a:ext cx="32560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4.16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Kecepatan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DAF6E8-00F7-4D01-9D5E-01EEEF530828}"/>
              </a:ext>
            </a:extLst>
          </p:cNvPr>
          <p:cNvSpPr txBox="1"/>
          <p:nvPr/>
        </p:nvSpPr>
        <p:spPr>
          <a:xfrm>
            <a:off x="496113" y="6301486"/>
            <a:ext cx="28748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4.17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Total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5890E-2D0C-4CBF-9251-002BB1D7810B}"/>
              </a:ext>
            </a:extLst>
          </p:cNvPr>
          <p:cNvSpPr txBox="1"/>
          <p:nvPr/>
        </p:nvSpPr>
        <p:spPr>
          <a:xfrm>
            <a:off x="3295663" y="6301486"/>
            <a:ext cx="32560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Gambar 4.18 </a:t>
            </a:r>
            <a:r>
              <a:rPr lang="en-US" sz="1100" dirty="0" err="1"/>
              <a:t>Profil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</a:t>
            </a:r>
            <a:r>
              <a:rPr lang="en-US" sz="1100" dirty="0" err="1"/>
              <a:t>Akhir</a:t>
            </a:r>
            <a:endParaRPr lang="en-US" sz="11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761D881-0FB4-4504-A707-92094B5BD5A8}"/>
              </a:ext>
            </a:extLst>
          </p:cNvPr>
          <p:cNvGrpSpPr/>
          <p:nvPr/>
        </p:nvGrpSpPr>
        <p:grpSpPr>
          <a:xfrm>
            <a:off x="276231" y="1060705"/>
            <a:ext cx="6275453" cy="5641848"/>
            <a:chOff x="276230" y="1093159"/>
            <a:chExt cx="6275453" cy="542421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FD9FCC-6067-45A0-A966-B939F62EA89D}"/>
                </a:ext>
              </a:extLst>
            </p:cNvPr>
            <p:cNvCxnSpPr>
              <a:cxnSpLocks/>
            </p:cNvCxnSpPr>
            <p:nvPr/>
          </p:nvCxnSpPr>
          <p:spPr>
            <a:xfrm>
              <a:off x="276231" y="1263418"/>
              <a:ext cx="1511519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04D08B6-F49C-4CF4-899B-70E06A4BC4B9}"/>
                </a:ext>
              </a:extLst>
            </p:cNvPr>
            <p:cNvSpPr txBox="1"/>
            <p:nvPr/>
          </p:nvSpPr>
          <p:spPr>
            <a:xfrm>
              <a:off x="1787749" y="1093159"/>
              <a:ext cx="3023037" cy="340519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Hasil </a:t>
              </a:r>
              <a:r>
                <a:rPr lang="en-US" sz="1400" b="1" dirty="0" err="1"/>
                <a:t>Simulasi</a:t>
              </a:r>
              <a:r>
                <a:rPr lang="en-US" sz="1400" b="1" dirty="0"/>
                <a:t> </a:t>
              </a:r>
              <a:r>
                <a:rPr lang="en-US" sz="1400" b="1" dirty="0" err="1"/>
                <a:t>Kondisi</a:t>
              </a:r>
              <a:r>
                <a:rPr lang="en-US" sz="1400" b="1" dirty="0"/>
                <a:t> 44 </a:t>
              </a:r>
              <a:r>
                <a:rPr lang="en-US" sz="1400" b="1" dirty="0" err="1"/>
                <a:t>Penumpang</a:t>
              </a:r>
              <a:endParaRPr lang="en-US" sz="1400" b="1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E8D50D-970F-4C07-9F63-FC3B84BB27B7}"/>
                </a:ext>
              </a:extLst>
            </p:cNvPr>
            <p:cNvCxnSpPr>
              <a:stCxn id="20" idx="3"/>
            </p:cNvCxnSpPr>
            <p:nvPr/>
          </p:nvCxnSpPr>
          <p:spPr>
            <a:xfrm flipV="1">
              <a:off x="4810786" y="1263418"/>
              <a:ext cx="1740897" cy="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229800D-B8F5-4087-990E-11DB9AEAB313}"/>
                </a:ext>
              </a:extLst>
            </p:cNvPr>
            <p:cNvCxnSpPr/>
            <p:nvPr/>
          </p:nvCxnSpPr>
          <p:spPr>
            <a:xfrm>
              <a:off x="6551683" y="1263419"/>
              <a:ext cx="0" cy="5253957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091139-CE85-49F9-BDAE-5B3185312E65}"/>
                </a:ext>
              </a:extLst>
            </p:cNvPr>
            <p:cNvCxnSpPr/>
            <p:nvPr/>
          </p:nvCxnSpPr>
          <p:spPr>
            <a:xfrm flipH="1">
              <a:off x="276231" y="6517376"/>
              <a:ext cx="6275452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ED371E-DD78-4A25-9D8B-276A852B7C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6230" y="1263419"/>
              <a:ext cx="0" cy="5232421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D8BD6D3-B2D6-4C83-AF73-143AE0A18CC5}"/>
              </a:ext>
            </a:extLst>
          </p:cNvPr>
          <p:cNvSpPr/>
          <p:nvPr/>
        </p:nvSpPr>
        <p:spPr>
          <a:xfrm>
            <a:off x="6973520" y="1551587"/>
            <a:ext cx="496403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4.5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Nilai Waktu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Berhenti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RMSE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Selisih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Jarak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 –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2EA1E-2A73-4F41-9522-8052B09F58D9}"/>
              </a:ext>
            </a:extLst>
          </p:cNvPr>
          <p:cNvSpPr/>
          <p:nvPr/>
        </p:nvSpPr>
        <p:spPr>
          <a:xfrm>
            <a:off x="6948280" y="3825864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4.6 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Batas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Kecepatan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Percepatan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dan Input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Kontrol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ea typeface="Calibri" panose="020F0502020204030204" pitchFamily="34" charset="0"/>
                <a:cs typeface="Times New Roman" panose="02020603050405020304" pitchFamily="18" charset="0"/>
              </a:rPr>
              <a:t>Pengontrol</a:t>
            </a:r>
            <a:r>
              <a:rPr lang="en-US" sz="1100" dirty="0">
                <a:ea typeface="Calibri" panose="020F0502020204030204" pitchFamily="34" charset="0"/>
                <a:cs typeface="Times New Roman" panose="02020603050405020304" pitchFamily="18" charset="0"/>
              </a:rPr>
              <a:t> PID PSO – </a:t>
            </a:r>
            <a:r>
              <a:rPr lang="en-US" sz="1100" i="1" dirty="0">
                <a:ea typeface="Calibri" panose="020F0502020204030204" pitchFamily="34" charset="0"/>
                <a:cs typeface="Times New Roman" panose="02020603050405020304" pitchFamily="18" charset="0"/>
              </a:rPr>
              <a:t>Fuzzy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E36A73F-FEE5-414E-90D2-DFCDF2A1E0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6884" y="1678797"/>
            <a:ext cx="2906701" cy="2099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CDCDD9E-B24F-43BF-B0C8-B70F256A82E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44236" y="1702340"/>
            <a:ext cx="2905201" cy="20542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7A2783F-C6D5-4467-A02D-D97A60C9191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8435" y="4181398"/>
            <a:ext cx="2923746" cy="2118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171D08-75CF-4052-889F-0042FC0068B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501546" y="4159239"/>
            <a:ext cx="2903147" cy="213104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16977D-261A-49A7-AA8D-E822C57BC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268740"/>
              </p:ext>
            </p:extLst>
          </p:nvPr>
        </p:nvGraphicFramePr>
        <p:xfrm>
          <a:off x="6906638" y="1997945"/>
          <a:ext cx="5048041" cy="1750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5131">
                  <a:extLst>
                    <a:ext uri="{9D8B030D-6E8A-4147-A177-3AD203B41FA5}">
                      <a16:colId xmlns:a16="http://schemas.microsoft.com/office/drawing/2014/main" val="4144250272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2429865767"/>
                    </a:ext>
                  </a:extLst>
                </a:gridCol>
                <a:gridCol w="989965">
                  <a:extLst>
                    <a:ext uri="{9D8B030D-6E8A-4147-A177-3AD203B41FA5}">
                      <a16:colId xmlns:a16="http://schemas.microsoft.com/office/drawing/2014/main" val="3252234713"/>
                    </a:ext>
                  </a:extLst>
                </a:gridCol>
                <a:gridCol w="982980">
                  <a:extLst>
                    <a:ext uri="{9D8B030D-6E8A-4147-A177-3AD203B41FA5}">
                      <a16:colId xmlns:a16="http://schemas.microsoft.com/office/drawing/2014/main" val="4447399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Kondisi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RMSE Kecepatan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RMSE </a:t>
                      </a:r>
                      <a:endParaRPr lang="en-US" sz="1100">
                        <a:effectLst/>
                        <a:latin typeface="+mn-lt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Posisi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Selisih Jarak Akhir (m)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7,7100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0,0131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5,5220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-3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5782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7,0300x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-4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0,0136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3,3340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-3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54004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7,9500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-4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0,0136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5,6370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-3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7708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7,2500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-4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0,0140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3,4460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-3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5269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8,1600 x 10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-4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0,0140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5,7480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-3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367434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57B39D-1FCF-4731-81FE-4CE5197829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728272"/>
              </p:ext>
            </p:extLst>
          </p:nvPr>
        </p:nvGraphicFramePr>
        <p:xfrm>
          <a:off x="6900826" y="4115504"/>
          <a:ext cx="5125378" cy="18298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9277">
                  <a:extLst>
                    <a:ext uri="{9D8B030D-6E8A-4147-A177-3AD203B41FA5}">
                      <a16:colId xmlns:a16="http://schemas.microsoft.com/office/drawing/2014/main" val="3163475236"/>
                    </a:ext>
                  </a:extLst>
                </a:gridCol>
                <a:gridCol w="500055">
                  <a:extLst>
                    <a:ext uri="{9D8B030D-6E8A-4147-A177-3AD203B41FA5}">
                      <a16:colId xmlns:a16="http://schemas.microsoft.com/office/drawing/2014/main" val="3868925161"/>
                    </a:ext>
                  </a:extLst>
                </a:gridCol>
                <a:gridCol w="559449">
                  <a:extLst>
                    <a:ext uri="{9D8B030D-6E8A-4147-A177-3AD203B41FA5}">
                      <a16:colId xmlns:a16="http://schemas.microsoft.com/office/drawing/2014/main" val="3477817716"/>
                    </a:ext>
                  </a:extLst>
                </a:gridCol>
                <a:gridCol w="559449">
                  <a:extLst>
                    <a:ext uri="{9D8B030D-6E8A-4147-A177-3AD203B41FA5}">
                      <a16:colId xmlns:a16="http://schemas.microsoft.com/office/drawing/2014/main" val="3305594307"/>
                    </a:ext>
                  </a:extLst>
                </a:gridCol>
                <a:gridCol w="607347">
                  <a:extLst>
                    <a:ext uri="{9D8B030D-6E8A-4147-A177-3AD203B41FA5}">
                      <a16:colId xmlns:a16="http://schemas.microsoft.com/office/drawing/2014/main" val="2606442670"/>
                    </a:ext>
                  </a:extLst>
                </a:gridCol>
                <a:gridCol w="735598">
                  <a:extLst>
                    <a:ext uri="{9D8B030D-6E8A-4147-A177-3AD203B41FA5}">
                      <a16:colId xmlns:a16="http://schemas.microsoft.com/office/drawing/2014/main" val="4287538530"/>
                    </a:ext>
                  </a:extLst>
                </a:gridCol>
                <a:gridCol w="614203">
                  <a:extLst>
                    <a:ext uri="{9D8B030D-6E8A-4147-A177-3AD203B41FA5}">
                      <a16:colId xmlns:a16="http://schemas.microsoft.com/office/drawing/2014/main" val="3551331783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Kondisi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 (m/s)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Percepatan</a:t>
                      </a:r>
                      <a:r>
                        <a:rPr lang="en-US" sz="1100" dirty="0">
                          <a:effectLst/>
                        </a:rPr>
                        <a:t> (m/s</a:t>
                      </a:r>
                      <a:r>
                        <a:rPr lang="en-US" sz="1100" baseline="30000" dirty="0">
                          <a:effectLst/>
                        </a:rPr>
                        <a:t>2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Input </a:t>
                      </a:r>
                      <a:r>
                        <a:rPr lang="en-US" sz="1100" dirty="0" err="1">
                          <a:effectLst/>
                        </a:rPr>
                        <a:t>Kontrol</a:t>
                      </a:r>
                      <a:r>
                        <a:rPr lang="en-US" sz="1100" dirty="0">
                          <a:effectLst/>
                        </a:rPr>
                        <a:t> (</a:t>
                      </a:r>
                      <a:r>
                        <a:rPr lang="en-US" sz="1100" dirty="0" err="1">
                          <a:effectLst/>
                        </a:rPr>
                        <a:t>kN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113251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Min(-)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Min(-)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Max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90533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0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4,450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0,9489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0,9463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59,4175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87,6162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96460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22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0,000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0,9490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0,9463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61,5719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92,1302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3969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44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0,9489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0,9461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63,9629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95,2983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85759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66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4,450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0,9491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0,9461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66,4350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99,8968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2737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88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Penumpang</a:t>
                      </a:r>
                      <a:endParaRPr lang="en-US" sz="105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4,450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0,9489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0,9459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68,9301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102,999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0083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4341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15" grpId="0"/>
      <p:bldP spid="16" grpId="0"/>
      <p:bldP spid="17" grpId="0"/>
      <p:bldP spid="28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ANALISIS PERBANDINGAN KETIGA PENGONTROL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DFF61-3073-4502-93F8-DEB1C3DFAC06}"/>
              </a:ext>
            </a:extLst>
          </p:cNvPr>
          <p:cNvSpPr txBox="1"/>
          <p:nvPr/>
        </p:nvSpPr>
        <p:spPr>
          <a:xfrm>
            <a:off x="574285" y="1056513"/>
            <a:ext cx="1010845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PENGUJIAN VARIASI JUMLAH PENUMPANG (0, 22, 44, 66, DAN 88 PENUMPANG) DENGAN MASSA PENUMPANG 60 Kg</a:t>
            </a:r>
            <a:endParaRPr lang="en-US" sz="1600" b="1" i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E71538F-C1CA-42A5-8339-7D1E96E8F9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421512"/>
              </p:ext>
            </p:extLst>
          </p:nvPr>
        </p:nvGraphicFramePr>
        <p:xfrm>
          <a:off x="2572488" y="1845172"/>
          <a:ext cx="5991195" cy="19415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9292">
                  <a:extLst>
                    <a:ext uri="{9D8B030D-6E8A-4147-A177-3AD203B41FA5}">
                      <a16:colId xmlns:a16="http://schemas.microsoft.com/office/drawing/2014/main" val="2795598843"/>
                    </a:ext>
                  </a:extLst>
                </a:gridCol>
                <a:gridCol w="959292">
                  <a:extLst>
                    <a:ext uri="{9D8B030D-6E8A-4147-A177-3AD203B41FA5}">
                      <a16:colId xmlns:a16="http://schemas.microsoft.com/office/drawing/2014/main" val="435940517"/>
                    </a:ext>
                  </a:extLst>
                </a:gridCol>
                <a:gridCol w="894125">
                  <a:extLst>
                    <a:ext uri="{9D8B030D-6E8A-4147-A177-3AD203B41FA5}">
                      <a16:colId xmlns:a16="http://schemas.microsoft.com/office/drawing/2014/main" val="3190973112"/>
                    </a:ext>
                  </a:extLst>
                </a:gridCol>
                <a:gridCol w="695118">
                  <a:extLst>
                    <a:ext uri="{9D8B030D-6E8A-4147-A177-3AD203B41FA5}">
                      <a16:colId xmlns:a16="http://schemas.microsoft.com/office/drawing/2014/main" val="4202381642"/>
                    </a:ext>
                  </a:extLst>
                </a:gridCol>
                <a:gridCol w="894125">
                  <a:extLst>
                    <a:ext uri="{9D8B030D-6E8A-4147-A177-3AD203B41FA5}">
                      <a16:colId xmlns:a16="http://schemas.microsoft.com/office/drawing/2014/main" val="2696533980"/>
                    </a:ext>
                  </a:extLst>
                </a:gridCol>
                <a:gridCol w="894125">
                  <a:extLst>
                    <a:ext uri="{9D8B030D-6E8A-4147-A177-3AD203B41FA5}">
                      <a16:colId xmlns:a16="http://schemas.microsoft.com/office/drawing/2014/main" val="2646483685"/>
                    </a:ext>
                  </a:extLst>
                </a:gridCol>
                <a:gridCol w="695118">
                  <a:extLst>
                    <a:ext uri="{9D8B030D-6E8A-4147-A177-3AD203B41FA5}">
                      <a16:colId xmlns:a16="http://schemas.microsoft.com/office/drawing/2014/main" val="2951276114"/>
                    </a:ext>
                  </a:extLst>
                </a:gridCol>
              </a:tblGrid>
              <a:tr h="16149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Pengontrol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Rata-rata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Rata-rata </a:t>
                      </a:r>
                      <a:r>
                        <a:rPr lang="en-US" sz="1100" dirty="0" err="1">
                          <a:effectLst/>
                        </a:rPr>
                        <a:t>Selisih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Posisi</a:t>
                      </a:r>
                      <a:r>
                        <a:rPr lang="en-US" sz="1100" dirty="0">
                          <a:effectLst/>
                        </a:rPr>
                        <a:t> Akhir 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 Deviasi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 Deviasi Selisih Posisi Akhir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8794463"/>
                  </a:ext>
                </a:extLst>
              </a:tr>
              <a:tr h="6758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Posisi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Kecepatan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92212"/>
                  </a:ext>
                </a:extLst>
              </a:tr>
              <a:tr h="33047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Auto Tuning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0,0433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0,1940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0,5931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2,1354 x 10</a:t>
                      </a:r>
                      <a:r>
                        <a:rPr lang="en-US" sz="11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7,0710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6333102"/>
                  </a:ext>
                </a:extLst>
              </a:tr>
              <a:tr h="1614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PSO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7,9400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0,0143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0,0050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5,1820 x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9,1738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8739282"/>
                  </a:ext>
                </a:extLst>
              </a:tr>
              <a:tr h="49944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PSO - Logika Fuzzy Sugeno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7,6200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0,0136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4,2275 x 10</a:t>
                      </a:r>
                      <a:r>
                        <a:rPr lang="en-US" sz="1100" baseline="30000" dirty="0">
                          <a:effectLst/>
                        </a:rPr>
                        <a:t>-5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3,3226 x 10</a:t>
                      </a:r>
                      <a:r>
                        <a:rPr lang="en-US" sz="11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0,0011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205013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2B13FFAB-9FB4-45D7-8850-89FEE208EDEF}"/>
              </a:ext>
            </a:extLst>
          </p:cNvPr>
          <p:cNvSpPr/>
          <p:nvPr/>
        </p:nvSpPr>
        <p:spPr>
          <a:xfrm>
            <a:off x="3052852" y="1583560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4.7 </a:t>
            </a:r>
            <a:r>
              <a:rPr lang="en-US" sz="1100" dirty="0"/>
              <a:t>Hasil </a:t>
            </a:r>
            <a:r>
              <a:rPr lang="en-US" sz="1100" dirty="0" err="1"/>
              <a:t>Performansi</a:t>
            </a:r>
            <a:r>
              <a:rPr lang="en-US" sz="1100" dirty="0"/>
              <a:t> </a:t>
            </a:r>
            <a:r>
              <a:rPr lang="en-US" sz="1100" dirty="0" err="1"/>
              <a:t>Pengontrol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Semua</a:t>
            </a:r>
            <a:r>
              <a:rPr lang="en-US" sz="1100" dirty="0"/>
              <a:t> </a:t>
            </a:r>
            <a:r>
              <a:rPr lang="en-US" sz="1100" dirty="0" err="1"/>
              <a:t>Variasi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B75AC399-F0AF-4221-960F-4FE315CB0E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9015801"/>
              </p:ext>
            </p:extLst>
          </p:nvPr>
        </p:nvGraphicFramePr>
        <p:xfrm>
          <a:off x="5777373" y="4113975"/>
          <a:ext cx="4069080" cy="229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E3001C6-8A74-46D3-9117-5D67752408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320482"/>
              </p:ext>
            </p:extLst>
          </p:nvPr>
        </p:nvGraphicFramePr>
        <p:xfrm>
          <a:off x="5628512" y="4144455"/>
          <a:ext cx="4069080" cy="229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06D2FEAB-12CB-4061-9B21-DE65615F2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8710210"/>
              </p:ext>
            </p:extLst>
          </p:nvPr>
        </p:nvGraphicFramePr>
        <p:xfrm>
          <a:off x="1093494" y="4113975"/>
          <a:ext cx="4099560" cy="226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5524E34-958D-4CED-A28F-622B74888B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510041"/>
              </p:ext>
            </p:extLst>
          </p:nvPr>
        </p:nvGraphicFramePr>
        <p:xfrm>
          <a:off x="1093494" y="4144455"/>
          <a:ext cx="4099560" cy="2263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130697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  <p:bldP spid="33" grpId="0"/>
      <p:bldGraphic spid="17" grpId="0">
        <p:bldAsOne/>
      </p:bldGraphic>
      <p:bldGraphic spid="18" grpId="0">
        <p:bldAsOne/>
      </p:bldGraphic>
      <p:bldGraphic spid="19" grpId="0">
        <p:bldAsOne/>
      </p:bldGraphic>
      <p:bldGraphic spid="20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4DDE48BA-C1C5-47A9-9503-17CEF3BB2717}"/>
              </a:ext>
            </a:extLst>
          </p:cNvPr>
          <p:cNvSpPr/>
          <p:nvPr/>
        </p:nvSpPr>
        <p:spPr>
          <a:xfrm rot="5400000" flipH="1" flipV="1">
            <a:off x="7380700" y="2032059"/>
            <a:ext cx="686165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6F51DB6C-B8CC-404B-B588-635C73B65D20}"/>
              </a:ext>
            </a:extLst>
          </p:cNvPr>
          <p:cNvSpPr/>
          <p:nvPr/>
        </p:nvSpPr>
        <p:spPr>
          <a:xfrm rot="5400000">
            <a:off x="-2048523" y="2048519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4</a:t>
            </a:fld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1E90CA93-F8F1-4C91-BBA3-9836BFA78554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LATAR BELAKANG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C563F7-19E6-4C30-BF66-05FBE542725F}"/>
              </a:ext>
            </a:extLst>
          </p:cNvPr>
          <p:cNvGrpSpPr/>
          <p:nvPr/>
        </p:nvGrpSpPr>
        <p:grpSpPr>
          <a:xfrm>
            <a:off x="798237" y="3413858"/>
            <a:ext cx="10372400" cy="371649"/>
            <a:chOff x="395536" y="3097535"/>
            <a:chExt cx="8208912" cy="371649"/>
          </a:xfrm>
          <a:solidFill>
            <a:schemeClr val="accent1">
              <a:lumMod val="75000"/>
            </a:schemeClr>
          </a:solidFill>
        </p:grpSpPr>
        <p:sp>
          <p:nvSpPr>
            <p:cNvPr id="38" name="Rectangle 3">
              <a:extLst>
                <a:ext uri="{FF2B5EF4-FFF2-40B4-BE49-F238E27FC236}">
                  <a16:creationId xmlns:a16="http://schemas.microsoft.com/office/drawing/2014/main" id="{AA434348-9400-43D2-8F07-51EDEA12248F}"/>
                </a:ext>
              </a:extLst>
            </p:cNvPr>
            <p:cNvSpPr/>
            <p:nvPr/>
          </p:nvSpPr>
          <p:spPr>
            <a:xfrm>
              <a:off x="395536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9" name="Rectangle 3">
              <a:extLst>
                <a:ext uri="{FF2B5EF4-FFF2-40B4-BE49-F238E27FC236}">
                  <a16:creationId xmlns:a16="http://schemas.microsoft.com/office/drawing/2014/main" id="{AD315763-1A78-49EE-A8BA-82D6D900CEAE}"/>
                </a:ext>
              </a:extLst>
            </p:cNvPr>
            <p:cNvSpPr/>
            <p:nvPr/>
          </p:nvSpPr>
          <p:spPr>
            <a:xfrm rot="10800000">
              <a:off x="1763688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1"/>
                </a:solidFill>
              </a:endParaRPr>
            </a:p>
          </p:txBody>
        </p:sp>
        <p:sp>
          <p:nvSpPr>
            <p:cNvPr id="40" name="Rectangle 3">
              <a:extLst>
                <a:ext uri="{FF2B5EF4-FFF2-40B4-BE49-F238E27FC236}">
                  <a16:creationId xmlns:a16="http://schemas.microsoft.com/office/drawing/2014/main" id="{F4314896-86D9-4B66-9FB3-3F75A48E0EE6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1" name="Rectangle 3">
              <a:extLst>
                <a:ext uri="{FF2B5EF4-FFF2-40B4-BE49-F238E27FC236}">
                  <a16:creationId xmlns:a16="http://schemas.microsoft.com/office/drawing/2014/main" id="{4DE34610-C1A6-4823-8E8D-C4870453DCF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E51F71BA-4339-4DD9-BDB9-ABE4211FE87B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256DAE7A-91F4-4FE3-A991-EC019FFECA4D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3D8CFDB5-87EF-4919-ADF1-6A1A00A83486}"/>
              </a:ext>
            </a:extLst>
          </p:cNvPr>
          <p:cNvSpPr>
            <a:spLocks noChangeAspect="1"/>
          </p:cNvSpPr>
          <p:nvPr/>
        </p:nvSpPr>
        <p:spPr>
          <a:xfrm>
            <a:off x="1303864" y="2504921"/>
            <a:ext cx="731520" cy="73152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9BA931-6E99-4E16-A2CC-CFE44FEB6A9D}"/>
              </a:ext>
            </a:extLst>
          </p:cNvPr>
          <p:cNvSpPr txBox="1"/>
          <p:nvPr/>
        </p:nvSpPr>
        <p:spPr>
          <a:xfrm>
            <a:off x="610092" y="3916453"/>
            <a:ext cx="2119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KEMAJUAN TRANSPORTASI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DEEAC-5AEE-42D5-B6A3-E9221ACB0C2D}"/>
              </a:ext>
            </a:extLst>
          </p:cNvPr>
          <p:cNvSpPr txBox="1"/>
          <p:nvPr/>
        </p:nvSpPr>
        <p:spPr>
          <a:xfrm>
            <a:off x="765485" y="4641417"/>
            <a:ext cx="1728732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cs typeface="Arial" pitchFamily="34" charset="0"/>
              </a:rPr>
              <a:t>Perkembangan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teknologi</a:t>
            </a:r>
            <a:r>
              <a:rPr lang="en-US" altLang="ko-KR" sz="1400" dirty="0">
                <a:cs typeface="Arial" pitchFamily="34" charset="0"/>
              </a:rPr>
              <a:t> dan </a:t>
            </a:r>
            <a:r>
              <a:rPr lang="en-US" altLang="ko-KR" sz="1400" dirty="0" err="1">
                <a:cs typeface="Arial" pitchFamily="34" charset="0"/>
              </a:rPr>
              <a:t>sistem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transportasi</a:t>
            </a:r>
            <a:r>
              <a:rPr lang="en-US" altLang="ko-KR" sz="1400" dirty="0">
                <a:cs typeface="Arial" pitchFamily="34" charset="0"/>
              </a:rPr>
              <a:t> yang </a:t>
            </a:r>
            <a:r>
              <a:rPr lang="en-US" altLang="ko-KR" sz="1400" dirty="0" err="1">
                <a:cs typeface="Arial" pitchFamily="34" charset="0"/>
              </a:rPr>
              <a:t>pintar</a:t>
            </a:r>
            <a:r>
              <a:rPr lang="en-US" altLang="ko-KR" sz="1400" dirty="0">
                <a:cs typeface="Arial" pitchFamily="34" charset="0"/>
              </a:rPr>
              <a:t>, </a:t>
            </a:r>
            <a:r>
              <a:rPr lang="en-US" altLang="ko-KR" sz="1400" dirty="0" err="1">
                <a:cs typeface="Arial" pitchFamily="34" charset="0"/>
              </a:rPr>
              <a:t>terintegrasi</a:t>
            </a:r>
            <a:r>
              <a:rPr lang="en-US" altLang="ko-KR" sz="1400" dirty="0">
                <a:cs typeface="Arial" pitchFamily="34" charset="0"/>
              </a:rPr>
              <a:t> dan </a:t>
            </a:r>
            <a:r>
              <a:rPr lang="en-US" altLang="ko-KR" sz="1400" dirty="0" err="1">
                <a:cs typeface="Arial" pitchFamily="34" charset="0"/>
              </a:rPr>
              <a:t>berkelanjutan</a:t>
            </a:r>
            <a:r>
              <a:rPr lang="en-US" altLang="ko-KR" sz="1400" dirty="0">
                <a:cs typeface="Arial" pitchFamily="34" charset="0"/>
              </a:rPr>
              <a:t> [1]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142B32-BC5D-46DD-B6E3-5411E6B54406}"/>
              </a:ext>
            </a:extLst>
          </p:cNvPr>
          <p:cNvSpPr>
            <a:spLocks noChangeAspect="1"/>
          </p:cNvSpPr>
          <p:nvPr/>
        </p:nvSpPr>
        <p:spPr>
          <a:xfrm>
            <a:off x="3033464" y="3997462"/>
            <a:ext cx="731520" cy="73152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C82C2F3-AAFF-45EF-840F-6D51C29244B6}"/>
              </a:ext>
            </a:extLst>
          </p:cNvPr>
          <p:cNvSpPr>
            <a:spLocks noChangeAspect="1"/>
          </p:cNvSpPr>
          <p:nvPr/>
        </p:nvSpPr>
        <p:spPr>
          <a:xfrm>
            <a:off x="4763064" y="2504921"/>
            <a:ext cx="731520" cy="73152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000CF54-26EC-4973-9616-8BFEB33F1AE5}"/>
              </a:ext>
            </a:extLst>
          </p:cNvPr>
          <p:cNvSpPr>
            <a:spLocks noChangeAspect="1"/>
          </p:cNvSpPr>
          <p:nvPr/>
        </p:nvSpPr>
        <p:spPr>
          <a:xfrm>
            <a:off x="8222264" y="2504921"/>
            <a:ext cx="731520" cy="73152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9737734-EC33-4CF6-8CF8-893038F8D71D}"/>
              </a:ext>
            </a:extLst>
          </p:cNvPr>
          <p:cNvSpPr>
            <a:spLocks noChangeAspect="1"/>
          </p:cNvSpPr>
          <p:nvPr/>
        </p:nvSpPr>
        <p:spPr>
          <a:xfrm>
            <a:off x="6492664" y="3994679"/>
            <a:ext cx="731520" cy="73152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05FA858-76C1-4DCA-AB3C-00BCEDBD8037}"/>
              </a:ext>
            </a:extLst>
          </p:cNvPr>
          <p:cNvSpPr>
            <a:spLocks noChangeAspect="1"/>
          </p:cNvSpPr>
          <p:nvPr/>
        </p:nvSpPr>
        <p:spPr>
          <a:xfrm>
            <a:off x="9951865" y="3991896"/>
            <a:ext cx="731520" cy="731520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AE0D2D-DE79-4AC7-A4AF-A494832B7913}"/>
              </a:ext>
            </a:extLst>
          </p:cNvPr>
          <p:cNvSpPr txBox="1"/>
          <p:nvPr/>
        </p:nvSpPr>
        <p:spPr>
          <a:xfrm>
            <a:off x="2339231" y="1535965"/>
            <a:ext cx="220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KERETA APMS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0E3F95-D31B-4668-BB94-59FFAE9FAB6B}"/>
              </a:ext>
            </a:extLst>
          </p:cNvPr>
          <p:cNvSpPr txBox="1"/>
          <p:nvPr/>
        </p:nvSpPr>
        <p:spPr>
          <a:xfrm>
            <a:off x="2526968" y="1981188"/>
            <a:ext cx="1800851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cs typeface="Arial" pitchFamily="34" charset="0"/>
              </a:rPr>
              <a:t>Automated People Movers System </a:t>
            </a:r>
            <a:r>
              <a:rPr lang="en-US" altLang="ko-KR" sz="1400" dirty="0">
                <a:cs typeface="Arial" pitchFamily="34" charset="0"/>
              </a:rPr>
              <a:t>(APMS) </a:t>
            </a:r>
            <a:r>
              <a:rPr lang="en-US" altLang="ko-KR" sz="1400" dirty="0" err="1">
                <a:cs typeface="Arial" pitchFamily="34" charset="0"/>
              </a:rPr>
              <a:t>atau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i="1" dirty="0" err="1">
                <a:cs typeface="Arial" pitchFamily="34" charset="0"/>
              </a:rPr>
              <a:t>skytrain</a:t>
            </a:r>
            <a:r>
              <a:rPr lang="en-US" altLang="ko-KR" sz="1400" i="1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Bandara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Soetta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sebagai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bentuk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transportasi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terpadu</a:t>
            </a:r>
            <a:endParaRPr lang="en-US" altLang="ko-KR" sz="1400" i="1" dirty="0"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37C9F1-E40E-4F08-85D5-D7D10D86F5C2}"/>
              </a:ext>
            </a:extLst>
          </p:cNvPr>
          <p:cNvSpPr txBox="1"/>
          <p:nvPr/>
        </p:nvSpPr>
        <p:spPr>
          <a:xfrm>
            <a:off x="4016774" y="3916453"/>
            <a:ext cx="2203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SISTEM CBTC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328F80F-D2A0-454F-8755-5F23CA898C0A}"/>
              </a:ext>
            </a:extLst>
          </p:cNvPr>
          <p:cNvSpPr txBox="1"/>
          <p:nvPr/>
        </p:nvSpPr>
        <p:spPr>
          <a:xfrm>
            <a:off x="4257717" y="4364724"/>
            <a:ext cx="1728732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cs typeface="Arial" pitchFamily="34" charset="0"/>
              </a:rPr>
              <a:t>Pada </a:t>
            </a:r>
            <a:r>
              <a:rPr lang="en-US" altLang="ko-KR" sz="1400" i="1" dirty="0">
                <a:cs typeface="Arial" pitchFamily="34" charset="0"/>
              </a:rPr>
              <a:t>Communication Based Train Control </a:t>
            </a:r>
            <a:r>
              <a:rPr lang="en-US" altLang="ko-KR" sz="1400" dirty="0">
                <a:cs typeface="Arial" pitchFamily="34" charset="0"/>
              </a:rPr>
              <a:t>(CBTC) </a:t>
            </a:r>
            <a:r>
              <a:rPr lang="en-US" altLang="ko-KR" sz="1400" dirty="0" err="1">
                <a:cs typeface="Arial" pitchFamily="34" charset="0"/>
              </a:rPr>
              <a:t>terdapat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interaksi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antara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sistem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persinyalan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dengan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sistem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kereta</a:t>
            </a:r>
            <a:r>
              <a:rPr lang="en-US" altLang="ko-KR" sz="1400" dirty="0">
                <a:cs typeface="Arial" pitchFamily="34" charset="0"/>
              </a:rPr>
              <a:t> APMS [3]</a:t>
            </a:r>
            <a:endParaRPr lang="en-US" altLang="ko-KR" sz="1400" i="1" dirty="0"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42B6A1B-FEA0-4A56-B194-1D88FACA1496}"/>
              </a:ext>
            </a:extLst>
          </p:cNvPr>
          <p:cNvSpPr txBox="1"/>
          <p:nvPr/>
        </p:nvSpPr>
        <p:spPr>
          <a:xfrm>
            <a:off x="5676941" y="1523773"/>
            <a:ext cx="2400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KONTROL OTOMATIS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1776CD-3C7B-4425-96E0-C0AA050E78D4}"/>
              </a:ext>
            </a:extLst>
          </p:cNvPr>
          <p:cNvSpPr txBox="1"/>
          <p:nvPr/>
        </p:nvSpPr>
        <p:spPr>
          <a:xfrm>
            <a:off x="5858802" y="1968996"/>
            <a:ext cx="2006555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cs typeface="Arial" pitchFamily="34" charset="0"/>
              </a:rPr>
              <a:t>Kontrol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kereta</a:t>
            </a:r>
            <a:r>
              <a:rPr lang="en-US" altLang="ko-KR" sz="1400" dirty="0">
                <a:cs typeface="Arial" pitchFamily="34" charset="0"/>
              </a:rPr>
              <a:t> APMS </a:t>
            </a:r>
            <a:r>
              <a:rPr lang="en-US" altLang="ko-KR" sz="1400" dirty="0" err="1">
                <a:cs typeface="Arial" pitchFamily="34" charset="0"/>
              </a:rPr>
              <a:t>otomatis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dilakukan</a:t>
            </a:r>
            <a:r>
              <a:rPr lang="en-US" altLang="ko-KR" sz="1400" dirty="0">
                <a:cs typeface="Arial" pitchFamily="34" charset="0"/>
              </a:rPr>
              <a:t> oleh </a:t>
            </a:r>
            <a:r>
              <a:rPr lang="en-US" altLang="ko-KR" sz="1400" dirty="0" err="1">
                <a:cs typeface="Arial" pitchFamily="34" charset="0"/>
              </a:rPr>
              <a:t>subsistem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i="1" dirty="0">
                <a:cs typeface="Arial" pitchFamily="34" charset="0"/>
              </a:rPr>
              <a:t>Automatic Train Operation </a:t>
            </a:r>
            <a:r>
              <a:rPr lang="en-US" altLang="ko-KR" sz="1400" dirty="0">
                <a:cs typeface="Arial" pitchFamily="34" charset="0"/>
              </a:rPr>
              <a:t>(ATO) pada </a:t>
            </a:r>
            <a:r>
              <a:rPr lang="en-US" altLang="ko-KR" sz="1400" dirty="0" err="1">
                <a:cs typeface="Arial" pitchFamily="34" charset="0"/>
              </a:rPr>
              <a:t>sistem</a:t>
            </a:r>
            <a:r>
              <a:rPr lang="en-US" altLang="ko-KR" sz="1400" dirty="0">
                <a:cs typeface="Arial" pitchFamily="34" charset="0"/>
              </a:rPr>
              <a:t> CBTC [4]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4DA5C3-C242-4EEA-A152-A4E66F97AB91}"/>
              </a:ext>
            </a:extLst>
          </p:cNvPr>
          <p:cNvSpPr txBox="1"/>
          <p:nvPr/>
        </p:nvSpPr>
        <p:spPr>
          <a:xfrm>
            <a:off x="7409753" y="3916453"/>
            <a:ext cx="2331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2">
                    <a:lumMod val="10000"/>
                  </a:schemeClr>
                </a:solidFill>
                <a:cs typeface="Arial" pitchFamily="34" charset="0"/>
              </a:rPr>
              <a:t>KONDISI LAPANGAN</a:t>
            </a:r>
            <a:endParaRPr lang="ko-KR" altLang="en-US" sz="1600" b="1" dirty="0">
              <a:solidFill>
                <a:schemeClr val="bg2">
                  <a:lumMod val="10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C9DE2E8-3B58-4B30-A838-299DCB6E3E31}"/>
              </a:ext>
            </a:extLst>
          </p:cNvPr>
          <p:cNvSpPr txBox="1"/>
          <p:nvPr/>
        </p:nvSpPr>
        <p:spPr>
          <a:xfrm>
            <a:off x="7711101" y="4361676"/>
            <a:ext cx="1728732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cs typeface="Arial" pitchFamily="34" charset="0"/>
              </a:rPr>
              <a:t>Kereta</a:t>
            </a:r>
            <a:r>
              <a:rPr lang="en-US" altLang="ko-KR" sz="1400" dirty="0">
                <a:cs typeface="Arial" pitchFamily="34" charset="0"/>
              </a:rPr>
              <a:t> APMS </a:t>
            </a:r>
            <a:r>
              <a:rPr lang="en-US" altLang="ko-KR" sz="1400" dirty="0" err="1">
                <a:cs typeface="Arial" pitchFamily="34" charset="0"/>
              </a:rPr>
              <a:t>Bandara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Soetta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masih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dioperasikan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secara</a:t>
            </a:r>
            <a:r>
              <a:rPr lang="en-US" altLang="ko-KR" sz="1400" dirty="0">
                <a:cs typeface="Arial" pitchFamily="34" charset="0"/>
              </a:rPr>
              <a:t> manual oleh </a:t>
            </a:r>
            <a:r>
              <a:rPr lang="en-US" altLang="ko-KR" sz="1400" dirty="0" err="1">
                <a:cs typeface="Arial" pitchFamily="34" charset="0"/>
              </a:rPr>
              <a:t>masinis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karena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operasional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otomatis</a:t>
            </a:r>
            <a:r>
              <a:rPr lang="en-US" altLang="ko-KR" sz="1400" dirty="0">
                <a:cs typeface="Arial" pitchFamily="34" charset="0"/>
              </a:rPr>
              <a:t> </a:t>
            </a:r>
            <a:r>
              <a:rPr lang="en-US" altLang="ko-KR" sz="1400" dirty="0" err="1">
                <a:cs typeface="Arial" pitchFamily="34" charset="0"/>
              </a:rPr>
              <a:t>belum</a:t>
            </a:r>
            <a:r>
              <a:rPr lang="en-US" altLang="ko-KR" sz="1400" dirty="0">
                <a:cs typeface="Arial" pitchFamily="34" charset="0"/>
              </a:rPr>
              <a:t> optimal [2]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F73933-B459-46DB-9078-AA8DD0C0E566}"/>
              </a:ext>
            </a:extLst>
          </p:cNvPr>
          <p:cNvSpPr txBox="1"/>
          <p:nvPr/>
        </p:nvSpPr>
        <p:spPr>
          <a:xfrm>
            <a:off x="9115466" y="2333398"/>
            <a:ext cx="24004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u="sng" dirty="0">
                <a:cs typeface="Arial" pitchFamily="34" charset="0"/>
              </a:rPr>
              <a:t>TUGAS AKHIR INI</a:t>
            </a:r>
            <a:endParaRPr lang="ko-KR" altLang="en-US" sz="2000" b="1" u="sng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280E1C-EE8A-49F5-9DA2-1AEAA3AC68ED}"/>
              </a:ext>
            </a:extLst>
          </p:cNvPr>
          <p:cNvSpPr txBox="1"/>
          <p:nvPr/>
        </p:nvSpPr>
        <p:spPr>
          <a:xfrm>
            <a:off x="9297327" y="2778621"/>
            <a:ext cx="200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u="sng" dirty="0" err="1">
                <a:cs typeface="Arial" pitchFamily="34" charset="0"/>
              </a:rPr>
              <a:t>Perancangan</a:t>
            </a:r>
            <a:r>
              <a:rPr lang="en-US" altLang="ko-KR" sz="1400" b="1" u="sng" dirty="0">
                <a:cs typeface="Arial" pitchFamily="34" charset="0"/>
              </a:rPr>
              <a:t> </a:t>
            </a:r>
            <a:r>
              <a:rPr lang="en-US" altLang="ko-KR" sz="1400" b="1" u="sng" dirty="0" err="1">
                <a:cs typeface="Arial" pitchFamily="34" charset="0"/>
              </a:rPr>
              <a:t>kontrol</a:t>
            </a:r>
            <a:r>
              <a:rPr lang="en-US" altLang="ko-KR" sz="1400" b="1" u="sng" dirty="0">
                <a:cs typeface="Arial" pitchFamily="34" charset="0"/>
              </a:rPr>
              <a:t> </a:t>
            </a:r>
            <a:r>
              <a:rPr lang="en-US" altLang="ko-KR" sz="1400" b="1" u="sng" dirty="0" err="1">
                <a:cs typeface="Arial" pitchFamily="34" charset="0"/>
              </a:rPr>
              <a:t>kecepatan</a:t>
            </a:r>
            <a:r>
              <a:rPr lang="en-US" altLang="ko-KR" sz="1400" b="1" u="sng" dirty="0">
                <a:cs typeface="Arial" pitchFamily="34" charset="0"/>
              </a:rPr>
              <a:t> </a:t>
            </a:r>
            <a:r>
              <a:rPr lang="en-US" altLang="ko-KR" sz="1400" b="1" u="sng" dirty="0" err="1">
                <a:cs typeface="Arial" pitchFamily="34" charset="0"/>
              </a:rPr>
              <a:t>kereta</a:t>
            </a:r>
            <a:r>
              <a:rPr lang="en-US" altLang="ko-KR" sz="1400" b="1" u="sng" dirty="0">
                <a:cs typeface="Arial" pitchFamily="34" charset="0"/>
              </a:rPr>
              <a:t> APMS </a:t>
            </a:r>
          </a:p>
        </p:txBody>
      </p:sp>
      <p:sp>
        <p:nvSpPr>
          <p:cNvPr id="62" name="Rectangle 7">
            <a:extLst>
              <a:ext uri="{FF2B5EF4-FFF2-40B4-BE49-F238E27FC236}">
                <a16:creationId xmlns:a16="http://schemas.microsoft.com/office/drawing/2014/main" id="{51F7E6C6-003E-4A90-9F58-3A501E9F0AB9}"/>
              </a:ext>
            </a:extLst>
          </p:cNvPr>
          <p:cNvSpPr/>
          <p:nvPr/>
        </p:nvSpPr>
        <p:spPr>
          <a:xfrm rot="18900000">
            <a:off x="10222722" y="4122669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142207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4" grpId="0" animBg="1"/>
      <p:bldP spid="45" grpId="0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ANALISIS PERBANDINGAN KETIGA PENGONTROL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8DFF61-3073-4502-93F8-DEB1C3DFAC06}"/>
              </a:ext>
            </a:extLst>
          </p:cNvPr>
          <p:cNvSpPr txBox="1"/>
          <p:nvPr/>
        </p:nvSpPr>
        <p:spPr>
          <a:xfrm>
            <a:off x="212440" y="1059775"/>
            <a:ext cx="107251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PENGUJIAN VARIASI JUMLAH PENUMPANG LAINNYA (11, 33, 55, DAN 77 PENUMPANG) DENGAN MASSA PENUMPANG 60 Kg</a:t>
            </a:r>
            <a:endParaRPr lang="en-US" sz="1600" b="1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13FFAB-9FB4-45D7-8850-89FEE208EDEF}"/>
              </a:ext>
            </a:extLst>
          </p:cNvPr>
          <p:cNvSpPr/>
          <p:nvPr/>
        </p:nvSpPr>
        <p:spPr>
          <a:xfrm>
            <a:off x="3059766" y="1521632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4.8 </a:t>
            </a:r>
            <a:r>
              <a:rPr lang="en-US" sz="1100" dirty="0"/>
              <a:t>Hasil </a:t>
            </a:r>
            <a:r>
              <a:rPr lang="en-US" sz="1100" dirty="0" err="1"/>
              <a:t>Performansi</a:t>
            </a:r>
            <a:r>
              <a:rPr lang="en-US" sz="1100" dirty="0"/>
              <a:t> </a:t>
            </a:r>
            <a:r>
              <a:rPr lang="en-US" sz="1100" dirty="0" err="1"/>
              <a:t>Pengontrol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Variasi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A0F24D-00F1-4D35-9C18-05B7B0BFC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76895"/>
              </p:ext>
            </p:extLst>
          </p:nvPr>
        </p:nvGraphicFramePr>
        <p:xfrm>
          <a:off x="2636761" y="1783242"/>
          <a:ext cx="5991190" cy="19653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1050">
                  <a:extLst>
                    <a:ext uri="{9D8B030D-6E8A-4147-A177-3AD203B41FA5}">
                      <a16:colId xmlns:a16="http://schemas.microsoft.com/office/drawing/2014/main" val="485443717"/>
                    </a:ext>
                  </a:extLst>
                </a:gridCol>
                <a:gridCol w="901050">
                  <a:extLst>
                    <a:ext uri="{9D8B030D-6E8A-4147-A177-3AD203B41FA5}">
                      <a16:colId xmlns:a16="http://schemas.microsoft.com/office/drawing/2014/main" val="4136248779"/>
                    </a:ext>
                  </a:extLst>
                </a:gridCol>
                <a:gridCol w="876994">
                  <a:extLst>
                    <a:ext uri="{9D8B030D-6E8A-4147-A177-3AD203B41FA5}">
                      <a16:colId xmlns:a16="http://schemas.microsoft.com/office/drawing/2014/main" val="2620924024"/>
                    </a:ext>
                  </a:extLst>
                </a:gridCol>
                <a:gridCol w="681801">
                  <a:extLst>
                    <a:ext uri="{9D8B030D-6E8A-4147-A177-3AD203B41FA5}">
                      <a16:colId xmlns:a16="http://schemas.microsoft.com/office/drawing/2014/main" val="688674047"/>
                    </a:ext>
                  </a:extLst>
                </a:gridCol>
                <a:gridCol w="876994">
                  <a:extLst>
                    <a:ext uri="{9D8B030D-6E8A-4147-A177-3AD203B41FA5}">
                      <a16:colId xmlns:a16="http://schemas.microsoft.com/office/drawing/2014/main" val="2353206911"/>
                    </a:ext>
                  </a:extLst>
                </a:gridCol>
                <a:gridCol w="876307">
                  <a:extLst>
                    <a:ext uri="{9D8B030D-6E8A-4147-A177-3AD203B41FA5}">
                      <a16:colId xmlns:a16="http://schemas.microsoft.com/office/drawing/2014/main" val="2884453490"/>
                    </a:ext>
                  </a:extLst>
                </a:gridCol>
                <a:gridCol w="876994">
                  <a:extLst>
                    <a:ext uri="{9D8B030D-6E8A-4147-A177-3AD203B41FA5}">
                      <a16:colId xmlns:a16="http://schemas.microsoft.com/office/drawing/2014/main" val="3131457643"/>
                    </a:ext>
                  </a:extLst>
                </a:gridCol>
              </a:tblGrid>
              <a:tr h="168333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Pengontrol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Rata-rata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Rata-rata </a:t>
                      </a:r>
                      <a:r>
                        <a:rPr lang="en-US" sz="1100" dirty="0" err="1">
                          <a:effectLst/>
                        </a:rPr>
                        <a:t>Selisih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Posisi</a:t>
                      </a:r>
                      <a:r>
                        <a:rPr lang="en-US" sz="1100" dirty="0">
                          <a:effectLst/>
                        </a:rPr>
                        <a:t> Akhir 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 Deviasi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 Deviasi Selisih Posisi Akhir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5049365"/>
                  </a:ext>
                </a:extLst>
              </a:tr>
              <a:tr h="6068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Kecepatan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Posisi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Kecepatan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Posisi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926200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Auto Tuning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0,0432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0,1939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0,5930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1,1200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5,5901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9390187"/>
                  </a:ext>
                </a:extLst>
              </a:tr>
              <a:tr h="30593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PSO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7,8300 x 10</a:t>
                      </a:r>
                      <a:r>
                        <a:rPr lang="en-US" sz="11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0,0142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5,0000 x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7,9490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68953316"/>
                  </a:ext>
                </a:extLst>
              </a:tr>
              <a:tr h="441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PID PSO - Logika Fuzzy Sugeno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7,7500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0,0136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0,0050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4,5300 x 10</a:t>
                      </a:r>
                      <a:r>
                        <a:rPr lang="en-US" sz="1100" baseline="30000">
                          <a:effectLst/>
                        </a:rPr>
                        <a:t>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1,6583 x 10</a:t>
                      </a:r>
                      <a:r>
                        <a:rPr lang="en-US" sz="11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0,0010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5701071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12D5318-AF52-4848-8B86-4EA72AA6A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134363"/>
              </p:ext>
            </p:extLst>
          </p:nvPr>
        </p:nvGraphicFramePr>
        <p:xfrm>
          <a:off x="1274157" y="4008070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1853875-FC54-4412-B3F8-CE20325A0E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800922"/>
              </p:ext>
            </p:extLst>
          </p:nvPr>
        </p:nvGraphicFramePr>
        <p:xfrm>
          <a:off x="5632356" y="4008070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C735930-72B6-4EB7-AEAE-491A1B28A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383689"/>
              </p:ext>
            </p:extLst>
          </p:nvPr>
        </p:nvGraphicFramePr>
        <p:xfrm>
          <a:off x="1274157" y="4008070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3CC54474-687B-45DF-AC93-9B960F6BBF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353409"/>
              </p:ext>
            </p:extLst>
          </p:nvPr>
        </p:nvGraphicFramePr>
        <p:xfrm>
          <a:off x="5574999" y="4008070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6254062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2" grpId="0" animBg="1"/>
      <p:bldP spid="33" grpId="0"/>
      <p:bldGraphic spid="13" grpId="0">
        <p:bldAsOne/>
      </p:bldGraphic>
      <p:bldGraphic spid="15" grpId="0">
        <p:bldAsOne/>
      </p:bldGraphic>
      <p:bldGraphic spid="16" grpId="0">
        <p:bldAsOne/>
      </p:bldGraphic>
      <p:bldGraphic spid="17" grpId="0">
        <p:bldAsOne/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ANALISIS PERBANDINGAN KETIGA PENGONTROL (3)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176A32-3AA9-48F3-BD90-0A9025119459}"/>
              </a:ext>
            </a:extLst>
          </p:cNvPr>
          <p:cNvSpPr txBox="1"/>
          <p:nvPr/>
        </p:nvSpPr>
        <p:spPr>
          <a:xfrm>
            <a:off x="637236" y="1055971"/>
            <a:ext cx="999210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PENGUJIAN VARIASI MASSA PENUMPANG LAINNYA (90%, 95%, 105%, DAN 110% DARI MASSA AWAL) SAAT KONDISI 44 PENUMPANG</a:t>
            </a:r>
            <a:endParaRPr lang="en-US" sz="1600" b="1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DAA04-758D-4698-AF3F-2A31491C3961}"/>
              </a:ext>
            </a:extLst>
          </p:cNvPr>
          <p:cNvSpPr/>
          <p:nvPr/>
        </p:nvSpPr>
        <p:spPr>
          <a:xfrm>
            <a:off x="3070336" y="1806429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4.9 </a:t>
            </a:r>
            <a:r>
              <a:rPr lang="en-US" sz="1100" dirty="0"/>
              <a:t>Hasil </a:t>
            </a:r>
            <a:r>
              <a:rPr lang="en-US" sz="1100" dirty="0" err="1"/>
              <a:t>Performansi</a:t>
            </a:r>
            <a:r>
              <a:rPr lang="en-US" sz="1100" dirty="0"/>
              <a:t> </a:t>
            </a:r>
            <a:r>
              <a:rPr lang="en-US" sz="1100" dirty="0" err="1"/>
              <a:t>Pengontrol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Variasi</a:t>
            </a:r>
            <a:r>
              <a:rPr lang="en-US" sz="1100" dirty="0"/>
              <a:t> Massa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82F1E4-0E84-47EE-942E-71FC3453DD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835621"/>
              </p:ext>
            </p:extLst>
          </p:nvPr>
        </p:nvGraphicFramePr>
        <p:xfrm>
          <a:off x="2638630" y="2068039"/>
          <a:ext cx="5989321" cy="1965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768">
                  <a:extLst>
                    <a:ext uri="{9D8B030D-6E8A-4147-A177-3AD203B41FA5}">
                      <a16:colId xmlns:a16="http://schemas.microsoft.com/office/drawing/2014/main" val="266417131"/>
                    </a:ext>
                  </a:extLst>
                </a:gridCol>
                <a:gridCol w="900768">
                  <a:extLst>
                    <a:ext uri="{9D8B030D-6E8A-4147-A177-3AD203B41FA5}">
                      <a16:colId xmlns:a16="http://schemas.microsoft.com/office/drawing/2014/main" val="2230128799"/>
                    </a:ext>
                  </a:extLst>
                </a:gridCol>
                <a:gridCol w="876721">
                  <a:extLst>
                    <a:ext uri="{9D8B030D-6E8A-4147-A177-3AD203B41FA5}">
                      <a16:colId xmlns:a16="http://schemas.microsoft.com/office/drawing/2014/main" val="751839069"/>
                    </a:ext>
                  </a:extLst>
                </a:gridCol>
                <a:gridCol w="681588">
                  <a:extLst>
                    <a:ext uri="{9D8B030D-6E8A-4147-A177-3AD203B41FA5}">
                      <a16:colId xmlns:a16="http://schemas.microsoft.com/office/drawing/2014/main" val="526734941"/>
                    </a:ext>
                  </a:extLst>
                </a:gridCol>
                <a:gridCol w="876721">
                  <a:extLst>
                    <a:ext uri="{9D8B030D-6E8A-4147-A177-3AD203B41FA5}">
                      <a16:colId xmlns:a16="http://schemas.microsoft.com/office/drawing/2014/main" val="4253095076"/>
                    </a:ext>
                  </a:extLst>
                </a:gridCol>
                <a:gridCol w="876034">
                  <a:extLst>
                    <a:ext uri="{9D8B030D-6E8A-4147-A177-3AD203B41FA5}">
                      <a16:colId xmlns:a16="http://schemas.microsoft.com/office/drawing/2014/main" val="2767549336"/>
                    </a:ext>
                  </a:extLst>
                </a:gridCol>
                <a:gridCol w="876721">
                  <a:extLst>
                    <a:ext uri="{9D8B030D-6E8A-4147-A177-3AD203B41FA5}">
                      <a16:colId xmlns:a16="http://schemas.microsoft.com/office/drawing/2014/main" val="1096621737"/>
                    </a:ext>
                  </a:extLst>
                </a:gridCol>
              </a:tblGrid>
              <a:tr h="22933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Pengontrol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Rata-rata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Rata-rata </a:t>
                      </a:r>
                      <a:r>
                        <a:rPr lang="en-US" sz="1000" dirty="0" err="1">
                          <a:effectLst/>
                        </a:rPr>
                        <a:t>Selisih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Posisi</a:t>
                      </a:r>
                      <a:r>
                        <a:rPr lang="en-US" sz="1000" dirty="0">
                          <a:effectLst/>
                        </a:rPr>
                        <a:t> Akhir 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 Deviasi 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Standar Deviasi Selisih Posisi Akhir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0094855"/>
                  </a:ext>
                </a:extLst>
              </a:tr>
              <a:tr h="536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Kecepatan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Posisi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Kecepatan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Posisi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252990"/>
                  </a:ext>
                </a:extLst>
              </a:tr>
              <a:tr h="3788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PID Auto Tuning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0,0432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0,1940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0,5931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2,3848 x 10</a:t>
                      </a:r>
                      <a:r>
                        <a:rPr lang="en-US" sz="10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1,1067 x 10</a:t>
                      </a:r>
                      <a:r>
                        <a:rPr lang="en-US" sz="1000" baseline="30000">
                          <a:effectLst/>
                        </a:rPr>
                        <a:t>-3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0,0036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18037639"/>
                  </a:ext>
                </a:extLst>
              </a:tr>
              <a:tr h="24819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PID PSO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7,8100 x 10</a:t>
                      </a:r>
                      <a:r>
                        <a:rPr lang="en-US" sz="10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0,0147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3,2457 x 10</a:t>
                      </a:r>
                      <a:r>
                        <a:rPr lang="en-US" sz="1000" baseline="30000">
                          <a:effectLst/>
                        </a:rPr>
                        <a:t>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1,4790 x 10</a:t>
                      </a:r>
                      <a:r>
                        <a:rPr lang="en-US" sz="1000" baseline="30000">
                          <a:effectLst/>
                        </a:rPr>
                        <a:t>-4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6147746"/>
                  </a:ext>
                </a:extLst>
              </a:tr>
              <a:tr h="57258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PID PSO - Logika Fuzzy Sugeno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7,7475 x 10</a:t>
                      </a:r>
                      <a:r>
                        <a:rPr lang="en-US" sz="10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0,0136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0,0050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3,3551 x 10</a:t>
                      </a:r>
                      <a:r>
                        <a:rPr lang="en-US" sz="1000" baseline="30000">
                          <a:effectLst/>
                        </a:rPr>
                        <a:t>-5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1,6583 x 10</a:t>
                      </a:r>
                      <a:r>
                        <a:rPr lang="en-US" sz="1000" baseline="300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0,0009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4255138"/>
                  </a:ext>
                </a:extLst>
              </a:tr>
            </a:tbl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A6A49E72-C276-4E8F-B8BE-58C6D351BE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710962"/>
              </p:ext>
            </p:extLst>
          </p:nvPr>
        </p:nvGraphicFramePr>
        <p:xfrm>
          <a:off x="1255543" y="4341671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50728761-28AA-466F-AC85-88D652E3B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126764"/>
              </p:ext>
            </p:extLst>
          </p:nvPr>
        </p:nvGraphicFramePr>
        <p:xfrm>
          <a:off x="5575003" y="4341671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36F3988-F7D0-4E1E-98F3-DF5CAF0C5D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6772457"/>
              </p:ext>
            </p:extLst>
          </p:nvPr>
        </p:nvGraphicFramePr>
        <p:xfrm>
          <a:off x="1255543" y="4295609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DFE91AE8-A480-4E75-B423-68EBBFF6BC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0101273"/>
              </p:ext>
            </p:extLst>
          </p:nvPr>
        </p:nvGraphicFramePr>
        <p:xfrm>
          <a:off x="5484248" y="4295609"/>
          <a:ext cx="4096512" cy="2267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0183970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2" grpId="0"/>
      <p:bldGraphic spid="18" grpId="0">
        <p:bldAsOne/>
      </p:bldGraphic>
      <p:bldGraphic spid="19" grpId="0">
        <p:bldAsOne/>
      </p:bldGraphic>
      <p:bldGraphic spid="20" grpId="0">
        <p:bldAsOne/>
      </p:bldGraphic>
      <p:bldGraphic spid="21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ANALISIS PERBANDINGAN KETIGA PENGONTROL (4)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87F0FC-A8B1-48A5-9C8C-F0990AE26E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959568"/>
              </p:ext>
            </p:extLst>
          </p:nvPr>
        </p:nvGraphicFramePr>
        <p:xfrm>
          <a:off x="2798594" y="1499912"/>
          <a:ext cx="6731000" cy="10744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912758768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43139890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99762126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516008700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Kriteria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Pengontrol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027570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PID Auto Tuning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PID PSO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PID PSO – </a:t>
                      </a:r>
                      <a:r>
                        <a:rPr lang="en-US" sz="1100" u="none" strike="noStrike" dirty="0" err="1">
                          <a:effectLst/>
                        </a:rPr>
                        <a:t>Logika</a:t>
                      </a:r>
                      <a:r>
                        <a:rPr lang="en-US" sz="1100" u="none" strike="noStrike" dirty="0">
                          <a:effectLst/>
                        </a:rPr>
                        <a:t> Fuzzy </a:t>
                      </a:r>
                      <a:r>
                        <a:rPr lang="en-US" sz="1100" u="none" strike="noStrike" dirty="0" err="1">
                          <a:effectLst/>
                        </a:rPr>
                        <a:t>Sugeno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55314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percepatan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5/5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5/5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5/5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187570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kecepatan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5/5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5/5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112858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posisi akhir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5/5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5/5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7730453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1B441CB-CBE3-4832-A3BB-A1DA7D51E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923802"/>
              </p:ext>
            </p:extLst>
          </p:nvPr>
        </p:nvGraphicFramePr>
        <p:xfrm>
          <a:off x="2798594" y="2956687"/>
          <a:ext cx="6731000" cy="1074420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2215171787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676137433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542949259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27546053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 err="1">
                          <a:effectLst/>
                        </a:rPr>
                        <a:t>Kriteria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Pengontrol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13074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PID Auto Tuning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PID PSO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PID PSO – </a:t>
                      </a:r>
                      <a:r>
                        <a:rPr lang="en-US" sz="1100" u="none" strike="noStrike" dirty="0" err="1">
                          <a:effectLst/>
                        </a:rPr>
                        <a:t>Logika</a:t>
                      </a:r>
                      <a:r>
                        <a:rPr lang="en-US" sz="1100" u="none" strike="noStrike" dirty="0">
                          <a:effectLst/>
                        </a:rPr>
                        <a:t> Fuzzy </a:t>
                      </a:r>
                      <a:r>
                        <a:rPr lang="en-US" sz="1100" u="none" strike="noStrike" dirty="0" err="1">
                          <a:effectLst/>
                        </a:rPr>
                        <a:t>Sugeno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54622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percepatan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34692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kecepatan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0713225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posisi akhir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3572186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14F79F0-0BEA-4EAB-AF61-46965D043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524664"/>
              </p:ext>
            </p:extLst>
          </p:nvPr>
        </p:nvGraphicFramePr>
        <p:xfrm>
          <a:off x="2798594" y="4408732"/>
          <a:ext cx="6731000" cy="107361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771674677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75770664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85400864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1289814384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Kriteria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Pengontrol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0761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PID Auto Tuning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PID PSO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PID PSO – </a:t>
                      </a:r>
                      <a:r>
                        <a:rPr lang="en-US" sz="1100" u="none" strike="noStrike" dirty="0" err="1">
                          <a:effectLst/>
                        </a:rPr>
                        <a:t>Logika</a:t>
                      </a:r>
                      <a:r>
                        <a:rPr lang="en-US" sz="1100" u="none" strike="noStrike" dirty="0">
                          <a:effectLst/>
                        </a:rPr>
                        <a:t> Fuzzy </a:t>
                      </a:r>
                      <a:r>
                        <a:rPr lang="en-US" sz="1100" u="none" strike="noStrike" dirty="0" err="1">
                          <a:effectLst/>
                        </a:rPr>
                        <a:t>Sugeno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345449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percepatan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594113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batas kecepatan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3/4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239117"/>
                  </a:ext>
                </a:extLst>
              </a:tr>
              <a:tr h="182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Kesesuaian posisi akhir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0/4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4/4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4/4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61532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32DEFAC-D498-4EC7-93FE-F1DA33CD998A}"/>
              </a:ext>
            </a:extLst>
          </p:cNvPr>
          <p:cNvSpPr txBox="1"/>
          <p:nvPr/>
        </p:nvSpPr>
        <p:spPr>
          <a:xfrm>
            <a:off x="9991686" y="1583666"/>
            <a:ext cx="1789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Variasi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r>
              <a:rPr lang="en-US" sz="1400" dirty="0"/>
              <a:t>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Perancangan</a:t>
            </a:r>
            <a:endParaRPr lang="en-US" sz="1400" dirty="0"/>
          </a:p>
          <a:p>
            <a:r>
              <a:rPr lang="en-US" sz="1400" dirty="0"/>
              <a:t>(0P,22P,44P,66P,88P)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E4F8D-8D0F-458B-B3EB-F0847E1B0F67}"/>
              </a:ext>
            </a:extLst>
          </p:cNvPr>
          <p:cNvCxnSpPr/>
          <p:nvPr/>
        </p:nvCxnSpPr>
        <p:spPr>
          <a:xfrm>
            <a:off x="9902758" y="1693737"/>
            <a:ext cx="0" cy="7386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91E2FD-4421-44C1-BE77-7202AD4AB662}"/>
              </a:ext>
            </a:extLst>
          </p:cNvPr>
          <p:cNvSpPr txBox="1"/>
          <p:nvPr/>
        </p:nvSpPr>
        <p:spPr>
          <a:xfrm>
            <a:off x="9999551" y="3016883"/>
            <a:ext cx="17898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Variasi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/ </a:t>
            </a:r>
            <a:r>
              <a:rPr lang="en-US" sz="1400" dirty="0" err="1"/>
              <a:t>Diluar</a:t>
            </a:r>
            <a:r>
              <a:rPr lang="en-US" sz="1400" dirty="0"/>
              <a:t> </a:t>
            </a:r>
            <a:r>
              <a:rPr lang="en-US" sz="1400" dirty="0" err="1"/>
              <a:t>Perancangan</a:t>
            </a:r>
            <a:endParaRPr lang="en-US" sz="1400" dirty="0"/>
          </a:p>
          <a:p>
            <a:r>
              <a:rPr lang="en-US" sz="1400" dirty="0"/>
              <a:t>(11P,33P,55P,77P)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E37F4F-B554-4038-967E-00697D7B50F4}"/>
              </a:ext>
            </a:extLst>
          </p:cNvPr>
          <p:cNvCxnSpPr/>
          <p:nvPr/>
        </p:nvCxnSpPr>
        <p:spPr>
          <a:xfrm>
            <a:off x="9902758" y="3129285"/>
            <a:ext cx="0" cy="7386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44B08E-5BEE-470F-9ACC-518436C550FA}"/>
              </a:ext>
            </a:extLst>
          </p:cNvPr>
          <p:cNvSpPr txBox="1"/>
          <p:nvPr/>
        </p:nvSpPr>
        <p:spPr>
          <a:xfrm>
            <a:off x="9999551" y="4408732"/>
            <a:ext cx="18913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Variasi</a:t>
            </a:r>
            <a:r>
              <a:rPr lang="en-US" sz="1400" dirty="0"/>
              <a:t> Massa </a:t>
            </a:r>
            <a:r>
              <a:rPr lang="en-US" sz="1400" dirty="0" err="1"/>
              <a:t>Penumpang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/ </a:t>
            </a:r>
            <a:r>
              <a:rPr lang="en-US" sz="1400" dirty="0" err="1"/>
              <a:t>Diluar</a:t>
            </a:r>
            <a:r>
              <a:rPr lang="en-US" sz="1400" dirty="0"/>
              <a:t> </a:t>
            </a:r>
            <a:r>
              <a:rPr lang="en-US" sz="1400" dirty="0" err="1"/>
              <a:t>Perancangan</a:t>
            </a:r>
            <a:endParaRPr lang="en-US" sz="1400" dirty="0"/>
          </a:p>
          <a:p>
            <a:r>
              <a:rPr lang="en-US" sz="1400" dirty="0"/>
              <a:t>(90%,95%,105%,110%)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5AB449-D669-40C2-82A3-6D4E2A824991}"/>
              </a:ext>
            </a:extLst>
          </p:cNvPr>
          <p:cNvCxnSpPr/>
          <p:nvPr/>
        </p:nvCxnSpPr>
        <p:spPr>
          <a:xfrm>
            <a:off x="9902758" y="4554591"/>
            <a:ext cx="0" cy="738664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3A6536-F8DC-417B-91F7-B7BEB030494B}"/>
              </a:ext>
            </a:extLst>
          </p:cNvPr>
          <p:cNvSpPr txBox="1"/>
          <p:nvPr/>
        </p:nvSpPr>
        <p:spPr>
          <a:xfrm>
            <a:off x="2837238" y="5871653"/>
            <a:ext cx="6653712" cy="523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/>
              <a:t>Pengontrol</a:t>
            </a:r>
            <a:r>
              <a:rPr lang="en-US" sz="1400" b="1" dirty="0"/>
              <a:t> PID PSO </a:t>
            </a:r>
            <a:r>
              <a:rPr lang="en-US" sz="1400" b="1" dirty="0" err="1"/>
              <a:t>dengan</a:t>
            </a:r>
            <a:r>
              <a:rPr lang="en-US" sz="1400" b="1" dirty="0"/>
              <a:t> </a:t>
            </a:r>
            <a:r>
              <a:rPr lang="en-US" sz="1400" b="1" dirty="0" err="1"/>
              <a:t>logika</a:t>
            </a:r>
            <a:r>
              <a:rPr lang="en-US" sz="1400" b="1" dirty="0"/>
              <a:t> </a:t>
            </a:r>
            <a:r>
              <a:rPr lang="en-US" sz="1400" b="1" i="1" dirty="0"/>
              <a:t>fuzzy </a:t>
            </a:r>
            <a:r>
              <a:rPr lang="en-US" sz="1400" b="1" dirty="0" err="1"/>
              <a:t>Sugeno</a:t>
            </a:r>
            <a:r>
              <a:rPr lang="en-US" sz="1400" b="1" dirty="0"/>
              <a:t> </a:t>
            </a:r>
            <a:r>
              <a:rPr lang="en-US" sz="1400" b="1" dirty="0" err="1"/>
              <a:t>adalah</a:t>
            </a:r>
            <a:r>
              <a:rPr lang="en-US" sz="1400" b="1" dirty="0"/>
              <a:t> </a:t>
            </a:r>
            <a:r>
              <a:rPr lang="en-US" sz="1400" b="1" dirty="0" err="1"/>
              <a:t>pengontrol</a:t>
            </a:r>
            <a:r>
              <a:rPr lang="en-US" sz="1400" b="1" dirty="0"/>
              <a:t> </a:t>
            </a:r>
            <a:r>
              <a:rPr lang="en-US" sz="1400" b="1" dirty="0" err="1"/>
              <a:t>terbaik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mengontrol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b="1" dirty="0"/>
              <a:t> APMS pada </a:t>
            </a:r>
            <a:r>
              <a:rPr lang="en-US" sz="1400" b="1" dirty="0" err="1"/>
              <a:t>tugas</a:t>
            </a:r>
            <a:r>
              <a:rPr lang="en-US" sz="1400" b="1" dirty="0"/>
              <a:t> </a:t>
            </a:r>
            <a:r>
              <a:rPr lang="en-US" sz="1400" b="1" dirty="0" err="1"/>
              <a:t>akhir</a:t>
            </a:r>
            <a:r>
              <a:rPr lang="en-US" sz="1400" b="1" dirty="0"/>
              <a:t> </a:t>
            </a:r>
            <a:r>
              <a:rPr lang="en-US" sz="1400" b="1" dirty="0" err="1"/>
              <a:t>ini</a:t>
            </a:r>
            <a:endParaRPr lang="en-US" sz="1400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B5C2EA-BFC1-4472-9054-18159772A9C7}"/>
              </a:ext>
            </a:extLst>
          </p:cNvPr>
          <p:cNvSpPr/>
          <p:nvPr/>
        </p:nvSpPr>
        <p:spPr>
          <a:xfrm>
            <a:off x="3278067" y="1177929"/>
            <a:ext cx="563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4.10 </a:t>
            </a:r>
            <a:r>
              <a:rPr lang="en-US" sz="1100" dirty="0"/>
              <a:t>Hasil </a:t>
            </a:r>
            <a:r>
              <a:rPr lang="en-US" sz="1100" dirty="0" err="1"/>
              <a:t>Perbandingan</a:t>
            </a:r>
            <a:r>
              <a:rPr lang="en-US" sz="1100" dirty="0"/>
              <a:t> </a:t>
            </a:r>
            <a:r>
              <a:rPr lang="en-US" sz="1100" dirty="0" err="1"/>
              <a:t>Kriteria</a:t>
            </a:r>
            <a:r>
              <a:rPr lang="en-US" sz="1100" dirty="0"/>
              <a:t> </a:t>
            </a:r>
            <a:r>
              <a:rPr lang="en-US" sz="1100" dirty="0" err="1"/>
              <a:t>Operasional</a:t>
            </a:r>
            <a:r>
              <a:rPr lang="en-US" sz="1100" dirty="0"/>
              <a:t> pada </a:t>
            </a:r>
            <a:r>
              <a:rPr lang="en-US" sz="1100" dirty="0" err="1"/>
              <a:t>PengujianVariasi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40739E-E617-4C8C-9935-29427CF2F79B}"/>
              </a:ext>
            </a:extLst>
          </p:cNvPr>
          <p:cNvSpPr/>
          <p:nvPr/>
        </p:nvSpPr>
        <p:spPr>
          <a:xfrm>
            <a:off x="3127664" y="2634704"/>
            <a:ext cx="6088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4.11 </a:t>
            </a:r>
            <a:r>
              <a:rPr lang="en-US" sz="1100" dirty="0"/>
              <a:t>Hasil </a:t>
            </a:r>
            <a:r>
              <a:rPr lang="en-US" sz="1100" dirty="0" err="1"/>
              <a:t>Perbandingan</a:t>
            </a:r>
            <a:r>
              <a:rPr lang="en-US" sz="1100" dirty="0"/>
              <a:t> </a:t>
            </a:r>
            <a:r>
              <a:rPr lang="en-US" sz="1100" dirty="0" err="1"/>
              <a:t>Kriteria</a:t>
            </a:r>
            <a:r>
              <a:rPr lang="en-US" sz="1100" dirty="0"/>
              <a:t> </a:t>
            </a:r>
            <a:r>
              <a:rPr lang="en-US" sz="1100" dirty="0" err="1"/>
              <a:t>Operasional</a:t>
            </a:r>
            <a:r>
              <a:rPr lang="en-US" sz="1100" dirty="0"/>
              <a:t> pada </a:t>
            </a:r>
            <a:r>
              <a:rPr lang="en-US" sz="1100" dirty="0" err="1"/>
              <a:t>Pengujian</a:t>
            </a:r>
            <a:r>
              <a:rPr lang="en-US" sz="1100" dirty="0"/>
              <a:t> </a:t>
            </a:r>
            <a:r>
              <a:rPr lang="en-US" sz="1100" dirty="0" err="1"/>
              <a:t>Variasi</a:t>
            </a:r>
            <a:r>
              <a:rPr lang="en-US" sz="1100" dirty="0"/>
              <a:t> </a:t>
            </a:r>
            <a:r>
              <a:rPr lang="en-US" sz="1100" dirty="0" err="1"/>
              <a:t>Jumlah</a:t>
            </a:r>
            <a:r>
              <a:rPr lang="en-US" sz="1100" dirty="0"/>
              <a:t>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6F1DBF8-D706-4CAD-893F-CFB5BF57313F}"/>
              </a:ext>
            </a:extLst>
          </p:cNvPr>
          <p:cNvSpPr/>
          <p:nvPr/>
        </p:nvSpPr>
        <p:spPr>
          <a:xfrm>
            <a:off x="3127664" y="4089114"/>
            <a:ext cx="6088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4.12 </a:t>
            </a:r>
            <a:r>
              <a:rPr lang="en-US" sz="1100" dirty="0"/>
              <a:t>Hasil </a:t>
            </a:r>
            <a:r>
              <a:rPr lang="en-US" sz="1100" dirty="0" err="1"/>
              <a:t>Perbandingan</a:t>
            </a:r>
            <a:r>
              <a:rPr lang="en-US" sz="1100" dirty="0"/>
              <a:t> </a:t>
            </a:r>
            <a:r>
              <a:rPr lang="en-US" sz="1100" dirty="0" err="1"/>
              <a:t>Kriteria</a:t>
            </a:r>
            <a:r>
              <a:rPr lang="en-US" sz="1100" dirty="0"/>
              <a:t> </a:t>
            </a:r>
            <a:r>
              <a:rPr lang="en-US" sz="1100" dirty="0" err="1"/>
              <a:t>Operasional</a:t>
            </a:r>
            <a:r>
              <a:rPr lang="en-US" sz="1100" dirty="0"/>
              <a:t> pada </a:t>
            </a:r>
            <a:r>
              <a:rPr lang="en-US" sz="1100" dirty="0" err="1"/>
              <a:t>Pengujian</a:t>
            </a:r>
            <a:r>
              <a:rPr lang="en-US" sz="1100" dirty="0"/>
              <a:t> </a:t>
            </a:r>
            <a:r>
              <a:rPr lang="en-US" sz="1100" dirty="0" err="1"/>
              <a:t>Variasi</a:t>
            </a:r>
            <a:r>
              <a:rPr lang="en-US" sz="1100" dirty="0"/>
              <a:t> Massa </a:t>
            </a:r>
            <a:r>
              <a:rPr lang="en-US" sz="1100" dirty="0" err="1"/>
              <a:t>Penumpang</a:t>
            </a:r>
            <a:r>
              <a:rPr lang="en-US" sz="1100" dirty="0"/>
              <a:t> </a:t>
            </a:r>
            <a:r>
              <a:rPr lang="en-US" sz="1100" dirty="0" err="1"/>
              <a:t>Lainnya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157E50-0A66-4C1A-A846-2F5747FFD7AF}"/>
              </a:ext>
            </a:extLst>
          </p:cNvPr>
          <p:cNvSpPr txBox="1"/>
          <p:nvPr/>
        </p:nvSpPr>
        <p:spPr>
          <a:xfrm>
            <a:off x="533312" y="2638040"/>
            <a:ext cx="17515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Batas </a:t>
            </a:r>
            <a:r>
              <a:rPr lang="en-US" sz="1400" dirty="0" err="1"/>
              <a:t>percepatan</a:t>
            </a:r>
            <a:r>
              <a:rPr lang="en-US" sz="1400" dirty="0"/>
              <a:t> -1 m/s</a:t>
            </a:r>
            <a:r>
              <a:rPr lang="en-US" sz="1400" baseline="30000" dirty="0"/>
              <a:t>2</a:t>
            </a:r>
            <a:r>
              <a:rPr lang="en-US" sz="1400" dirty="0"/>
              <a:t> </a:t>
            </a:r>
            <a:r>
              <a:rPr lang="en-US" sz="1400" dirty="0" err="1"/>
              <a:t>sampai</a:t>
            </a:r>
            <a:r>
              <a:rPr lang="en-US" sz="1400" dirty="0"/>
              <a:t> 1 m/s</a:t>
            </a:r>
            <a:r>
              <a:rPr lang="en-US" sz="1400" baseline="30000" dirty="0"/>
              <a:t>2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254DFF-77F3-46F2-9923-13C047917382}"/>
              </a:ext>
            </a:extLst>
          </p:cNvPr>
          <p:cNvSpPr txBox="1"/>
          <p:nvPr/>
        </p:nvSpPr>
        <p:spPr>
          <a:xfrm>
            <a:off x="533312" y="3320803"/>
            <a:ext cx="175156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Batas </a:t>
            </a:r>
            <a:r>
              <a:rPr lang="en-US" sz="1400" dirty="0" err="1"/>
              <a:t>kecepatan</a:t>
            </a:r>
            <a:r>
              <a:rPr lang="en-US" sz="1400" dirty="0"/>
              <a:t> 0 m/s </a:t>
            </a:r>
            <a:r>
              <a:rPr lang="en-US" sz="1400" dirty="0" err="1"/>
              <a:t>sampai</a:t>
            </a:r>
            <a:r>
              <a:rPr lang="en-US" sz="1400" dirty="0"/>
              <a:t> 4,5 m/s dan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boleh</a:t>
            </a:r>
            <a:r>
              <a:rPr lang="en-US" sz="1400" dirty="0"/>
              <a:t> </a:t>
            </a:r>
            <a:r>
              <a:rPr lang="en-US" sz="1400" dirty="0" err="1"/>
              <a:t>bernilai</a:t>
            </a:r>
            <a:r>
              <a:rPr lang="en-US" sz="1400" dirty="0"/>
              <a:t> </a:t>
            </a:r>
            <a:r>
              <a:rPr lang="en-US" sz="1400" dirty="0" err="1"/>
              <a:t>negatif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FA6FF5-6DB3-4865-9C58-7FFF00328A5C}"/>
                  </a:ext>
                </a:extLst>
              </p:cNvPr>
              <p:cNvSpPr txBox="1"/>
              <p:nvPr/>
            </p:nvSpPr>
            <p:spPr>
              <a:xfrm>
                <a:off x="533312" y="4434453"/>
                <a:ext cx="1751568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Posisi </a:t>
                </a:r>
                <a:r>
                  <a:rPr lang="en-US" sz="1400" dirty="0" err="1"/>
                  <a:t>akhir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1400" dirty="0"/>
                  <a:t> cm </a:t>
                </a:r>
                <a:r>
                  <a:rPr lang="en-US" sz="1400" dirty="0" err="1"/>
                  <a:t>terhadap</a:t>
                </a:r>
                <a:r>
                  <a:rPr lang="en-US" sz="1400" dirty="0"/>
                  <a:t> 325 m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2FA6FF5-6DB3-4865-9C58-7FFF00328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12" y="4434453"/>
                <a:ext cx="1751568" cy="523220"/>
              </a:xfrm>
              <a:prstGeom prst="rect">
                <a:avLst/>
              </a:prstGeom>
              <a:blipFill>
                <a:blip r:embed="rId3"/>
                <a:stretch>
                  <a:fillRect b="-102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B855CFA-C414-4651-9C49-45D13F26FCD7}"/>
              </a:ext>
            </a:extLst>
          </p:cNvPr>
          <p:cNvSpPr/>
          <p:nvPr/>
        </p:nvSpPr>
        <p:spPr>
          <a:xfrm>
            <a:off x="402560" y="2037122"/>
            <a:ext cx="2017352" cy="303502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C41DC-9B4C-428E-87C6-1D914ABA87A4}"/>
              </a:ext>
            </a:extLst>
          </p:cNvPr>
          <p:cNvSpPr txBox="1"/>
          <p:nvPr/>
        </p:nvSpPr>
        <p:spPr>
          <a:xfrm>
            <a:off x="533312" y="2103830"/>
            <a:ext cx="1751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Kriteria</a:t>
            </a:r>
            <a:r>
              <a:rPr lang="en-US" sz="1400" dirty="0"/>
              <a:t> </a:t>
            </a:r>
            <a:r>
              <a:rPr lang="en-US" sz="1400" dirty="0" err="1"/>
              <a:t>Penilaian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1382992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/>
      <p:bldP spid="22" grpId="0"/>
      <p:bldP spid="25" grpId="0"/>
      <p:bldP spid="16" grpId="0" animBg="1"/>
      <p:bldP spid="27" grpId="0"/>
      <p:bldP spid="28" grpId="0"/>
      <p:bldP spid="30" grpId="0"/>
      <p:bldP spid="4" grpId="0" animBg="1"/>
      <p:bldP spid="29" grpId="0" animBg="1"/>
      <p:bldP spid="31" grpId="0" animBg="1"/>
      <p:bldP spid="9" grpId="0" animBg="1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D6058F-5899-4E53-A982-4E733F1FFB0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66000"/>
                </a:schemeClr>
              </a:gs>
              <a:gs pos="0">
                <a:schemeClr val="bg1">
                  <a:lumMod val="50000"/>
                </a:schemeClr>
              </a:gs>
            </a:gsLst>
            <a:lin ang="27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B79F0-A264-4593-935A-7F34FA65CA54}"/>
              </a:ext>
            </a:extLst>
          </p:cNvPr>
          <p:cNvSpPr/>
          <p:nvPr/>
        </p:nvSpPr>
        <p:spPr>
          <a:xfrm>
            <a:off x="-1" y="6238875"/>
            <a:ext cx="12192000" cy="645758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8968-6504-48AF-A486-00A6EE7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2042-9D60-4F23-B658-51F5DEB8FA91}"/>
              </a:ext>
            </a:extLst>
          </p:cNvPr>
          <p:cNvSpPr/>
          <p:nvPr/>
        </p:nvSpPr>
        <p:spPr>
          <a:xfrm>
            <a:off x="-2" y="4522434"/>
            <a:ext cx="12192000" cy="2362199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45A4-8797-461F-8591-5CD47D00F284}"/>
              </a:ext>
            </a:extLst>
          </p:cNvPr>
          <p:cNvSpPr txBox="1"/>
          <p:nvPr/>
        </p:nvSpPr>
        <p:spPr>
          <a:xfrm>
            <a:off x="0" y="50283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5. PENUTUP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9120-0F57-419D-8F16-47A930F965CA}"/>
              </a:ext>
            </a:extLst>
          </p:cNvPr>
          <p:cNvSpPr txBox="1"/>
          <p:nvPr/>
        </p:nvSpPr>
        <p:spPr>
          <a:xfrm>
            <a:off x="0" y="5804050"/>
            <a:ext cx="118870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KESIMPULAN, SARAN, REFERENSI DAN LAMPIRAN</a:t>
            </a:r>
            <a:endParaRPr lang="ko-KR" altLang="en-US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18694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B35F3114-1FE3-4907-809F-33150DED1004}"/>
              </a:ext>
            </a:extLst>
          </p:cNvPr>
          <p:cNvGrpSpPr/>
          <p:nvPr/>
        </p:nvGrpSpPr>
        <p:grpSpPr>
          <a:xfrm>
            <a:off x="8330169" y="-5910"/>
            <a:ext cx="3861831" cy="6875941"/>
            <a:chOff x="8330169" y="-5910"/>
            <a:chExt cx="3861831" cy="6875941"/>
          </a:xfrm>
        </p:grpSpPr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442D65D-1B06-4DFD-B890-DD40C9E63BE1}"/>
                </a:ext>
              </a:extLst>
            </p:cNvPr>
            <p:cNvSpPr/>
            <p:nvPr/>
          </p:nvSpPr>
          <p:spPr>
            <a:xfrm rot="5400000" flipH="1" flipV="1">
              <a:off x="9441023" y="4119053"/>
              <a:ext cx="3626091" cy="1875863"/>
            </a:xfrm>
            <a:prstGeom prst="rt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4CD559A-381F-4C44-A9A8-0A32394E65FA}"/>
                </a:ext>
              </a:extLst>
            </p:cNvPr>
            <p:cNvSpPr/>
            <p:nvPr/>
          </p:nvSpPr>
          <p:spPr>
            <a:xfrm>
              <a:off x="11120321" y="-5910"/>
              <a:ext cx="1071679" cy="3290556"/>
            </a:xfrm>
            <a:custGeom>
              <a:avLst/>
              <a:gdLst>
                <a:gd name="connsiteX0" fmla="*/ 725141 w 1071679"/>
                <a:gd name="connsiteY0" fmla="*/ 0 h 3290556"/>
                <a:gd name="connsiteX1" fmla="*/ 1054493 w 1071679"/>
                <a:gd name="connsiteY1" fmla="*/ 0 h 3290556"/>
                <a:gd name="connsiteX2" fmla="*/ 1071679 w 1071679"/>
                <a:gd name="connsiteY2" fmla="*/ 35017 h 3290556"/>
                <a:gd name="connsiteX3" fmla="*/ 1071679 w 1071679"/>
                <a:gd name="connsiteY3" fmla="*/ 2920004 h 3290556"/>
                <a:gd name="connsiteX4" fmla="*/ 889817 w 1071679"/>
                <a:gd name="connsiteY4" fmla="*/ 3290556 h 3290556"/>
                <a:gd name="connsiteX5" fmla="*/ 0 w 1071679"/>
                <a:gd name="connsiteY5" fmla="*/ 1477511 h 329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9" h="3290556">
                  <a:moveTo>
                    <a:pt x="725141" y="0"/>
                  </a:moveTo>
                  <a:lnTo>
                    <a:pt x="1054493" y="0"/>
                  </a:lnTo>
                  <a:lnTo>
                    <a:pt x="1071679" y="35017"/>
                  </a:lnTo>
                  <a:lnTo>
                    <a:pt x="1071679" y="2920004"/>
                  </a:lnTo>
                  <a:lnTo>
                    <a:pt x="889817" y="3290556"/>
                  </a:lnTo>
                  <a:lnTo>
                    <a:pt x="0" y="1477511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7A58229-0057-4A51-BDBE-8D5FEF8AB3A4}"/>
                </a:ext>
              </a:extLst>
            </p:cNvPr>
            <p:cNvSpPr/>
            <p:nvPr/>
          </p:nvSpPr>
          <p:spPr>
            <a:xfrm rot="10800000">
              <a:off x="8330169" y="5568293"/>
              <a:ext cx="1325037" cy="1301736"/>
            </a:xfrm>
            <a:custGeom>
              <a:avLst/>
              <a:gdLst>
                <a:gd name="connsiteX0" fmla="*/ 662518 w 1325037"/>
                <a:gd name="connsiteY0" fmla="*/ 1301736 h 1301736"/>
                <a:gd name="connsiteX1" fmla="*/ 0 w 1325037"/>
                <a:gd name="connsiteY1" fmla="*/ 0 h 1301736"/>
                <a:gd name="connsiteX2" fmla="*/ 1325037 w 1325037"/>
                <a:gd name="connsiteY2" fmla="*/ 0 h 130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5037" h="1301736">
                  <a:moveTo>
                    <a:pt x="662518" y="1301736"/>
                  </a:moveTo>
                  <a:lnTo>
                    <a:pt x="0" y="0"/>
                  </a:lnTo>
                  <a:lnTo>
                    <a:pt x="1325037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C77C400A-BA43-41B2-9A7A-A9E7E0C30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5" r="22045" b="6252"/>
            <a:stretch>
              <a:fillRect/>
            </a:stretch>
          </p:blipFill>
          <p:spPr>
            <a:xfrm>
              <a:off x="9079244" y="1653704"/>
              <a:ext cx="2830750" cy="5216327"/>
            </a:xfrm>
            <a:custGeom>
              <a:avLst/>
              <a:gdLst>
                <a:gd name="connsiteX0" fmla="*/ 909763 w 2830750"/>
                <a:gd name="connsiteY0" fmla="*/ 2008935 h 5216327"/>
                <a:gd name="connsiteX1" fmla="*/ 1819526 w 2830750"/>
                <a:gd name="connsiteY1" fmla="*/ 3786577 h 5216327"/>
                <a:gd name="connsiteX2" fmla="*/ 1087808 w 2830750"/>
                <a:gd name="connsiteY2" fmla="*/ 5216327 h 5216327"/>
                <a:gd name="connsiteX3" fmla="*/ 731718 w 2830750"/>
                <a:gd name="connsiteY3" fmla="*/ 5216327 h 5216327"/>
                <a:gd name="connsiteX4" fmla="*/ 0 w 2830750"/>
                <a:gd name="connsiteY4" fmla="*/ 3786577 h 5216327"/>
                <a:gd name="connsiteX5" fmla="*/ 1920987 w 2830750"/>
                <a:gd name="connsiteY5" fmla="*/ 0 h 5216327"/>
                <a:gd name="connsiteX6" fmla="*/ 2830750 w 2830750"/>
                <a:gd name="connsiteY6" fmla="*/ 1777643 h 5216327"/>
                <a:gd name="connsiteX7" fmla="*/ 1920987 w 2830750"/>
                <a:gd name="connsiteY7" fmla="*/ 3555286 h 5216327"/>
                <a:gd name="connsiteX8" fmla="*/ 1011224 w 2830750"/>
                <a:gd name="connsiteY8" fmla="*/ 1777643 h 521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750" h="5216327">
                  <a:moveTo>
                    <a:pt x="909763" y="2008935"/>
                  </a:moveTo>
                  <a:lnTo>
                    <a:pt x="1819526" y="3786577"/>
                  </a:lnTo>
                  <a:lnTo>
                    <a:pt x="1087808" y="5216327"/>
                  </a:lnTo>
                  <a:lnTo>
                    <a:pt x="731718" y="5216327"/>
                  </a:lnTo>
                  <a:lnTo>
                    <a:pt x="0" y="3786577"/>
                  </a:lnTo>
                  <a:close/>
                  <a:moveTo>
                    <a:pt x="1920987" y="0"/>
                  </a:moveTo>
                  <a:lnTo>
                    <a:pt x="2830750" y="1777643"/>
                  </a:lnTo>
                  <a:lnTo>
                    <a:pt x="1920987" y="3555286"/>
                  </a:lnTo>
                  <a:lnTo>
                    <a:pt x="1011224" y="17776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KESIMPULAN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58830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C5A947-46AF-4502-8DA6-D176A7910597}"/>
              </a:ext>
            </a:extLst>
          </p:cNvPr>
          <p:cNvGrpSpPr/>
          <p:nvPr/>
        </p:nvGrpSpPr>
        <p:grpSpPr>
          <a:xfrm>
            <a:off x="467135" y="1742496"/>
            <a:ext cx="8715776" cy="3385543"/>
            <a:chOff x="406673" y="1980515"/>
            <a:chExt cx="8715776" cy="33855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0BE587-1723-4549-9BB4-4D1B3E1733BB}"/>
                </a:ext>
              </a:extLst>
            </p:cNvPr>
            <p:cNvSpPr txBox="1"/>
            <p:nvPr/>
          </p:nvSpPr>
          <p:spPr>
            <a:xfrm>
              <a:off x="414345" y="1980515"/>
              <a:ext cx="8708104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2000" b="1" dirty="0"/>
                <a:t>1. </a:t>
              </a:r>
              <a:r>
                <a:rPr lang="en-US" sz="1400" dirty="0" err="1"/>
                <a:t>Perancangan</a:t>
              </a:r>
              <a:r>
                <a:rPr lang="en-US" sz="1400" dirty="0"/>
                <a:t> </a:t>
              </a:r>
              <a:r>
                <a:rPr lang="en-US" sz="1400" b="1" dirty="0" err="1"/>
                <a:t>pengontrol</a:t>
              </a:r>
              <a:r>
                <a:rPr lang="en-US" sz="1400" b="1" dirty="0"/>
                <a:t> PID </a:t>
              </a:r>
              <a:r>
                <a:rPr lang="en-US" sz="1400" dirty="0" err="1"/>
                <a:t>menggunakan</a:t>
              </a:r>
              <a:r>
                <a:rPr lang="en-US" sz="1400" dirty="0"/>
                <a:t> </a:t>
              </a:r>
              <a:r>
                <a:rPr lang="en-US" sz="1400" b="1" dirty="0" err="1"/>
                <a:t>algoritma</a:t>
              </a:r>
              <a:r>
                <a:rPr lang="en-US" sz="1400" b="1" dirty="0"/>
                <a:t> PSO </a:t>
              </a:r>
              <a:r>
                <a:rPr lang="en-US" sz="1400" dirty="0" err="1"/>
                <a:t>telah</a:t>
              </a:r>
              <a:r>
                <a:rPr lang="en-US" sz="1400" dirty="0"/>
                <a:t> </a:t>
              </a:r>
              <a:r>
                <a:rPr lang="en-US" sz="1400" dirty="0" err="1"/>
                <a:t>dilakukan</a:t>
              </a:r>
              <a:r>
                <a:rPr lang="en-US" sz="1400" dirty="0"/>
                <a:t>. Hasil </a:t>
              </a:r>
              <a:r>
                <a:rPr lang="en-US" sz="1400" dirty="0" err="1"/>
                <a:t>simulasi</a:t>
              </a:r>
              <a:r>
                <a:rPr lang="en-US" sz="1400" dirty="0"/>
                <a:t> </a:t>
              </a:r>
              <a:r>
                <a:rPr lang="en-US" sz="1400" dirty="0" err="1"/>
                <a:t>pengontrol</a:t>
              </a:r>
              <a:r>
                <a:rPr lang="en-US" sz="1400" dirty="0"/>
                <a:t> PID PSO pada model </a:t>
              </a:r>
              <a:r>
                <a:rPr lang="en-US" sz="1400" dirty="0" err="1"/>
                <a:t>kereta</a:t>
              </a:r>
              <a:r>
                <a:rPr lang="en-US" sz="1400" dirty="0"/>
                <a:t> APMS </a:t>
              </a:r>
              <a:r>
                <a:rPr lang="en-US" sz="1400" dirty="0" err="1"/>
                <a:t>menunjukan</a:t>
              </a:r>
              <a:r>
                <a:rPr lang="en-US" sz="1400" dirty="0"/>
                <a:t> </a:t>
              </a:r>
              <a:r>
                <a:rPr lang="en-US" sz="1400" dirty="0" err="1"/>
                <a:t>bahwa</a:t>
              </a:r>
              <a:r>
                <a:rPr lang="en-US" sz="1400" dirty="0"/>
                <a:t> </a:t>
              </a:r>
              <a:r>
                <a:rPr lang="en-US" sz="1400" dirty="0" err="1"/>
                <a:t>sistem</a:t>
              </a:r>
              <a:r>
                <a:rPr lang="en-US" sz="1400" dirty="0"/>
                <a:t> </a:t>
              </a:r>
              <a:r>
                <a:rPr lang="en-US" sz="1400" b="1" dirty="0" err="1"/>
                <a:t>mampu</a:t>
              </a:r>
              <a:r>
                <a:rPr lang="en-US" sz="1400" b="1" dirty="0"/>
                <a:t> </a:t>
              </a:r>
              <a:r>
                <a:rPr lang="en-US" sz="1400" b="1" dirty="0" err="1"/>
                <a:t>mengikuti</a:t>
              </a:r>
              <a:r>
                <a:rPr lang="en-US" sz="1400" b="1" dirty="0"/>
                <a:t> </a:t>
              </a:r>
              <a:r>
                <a:rPr lang="en-US" sz="1400" b="1" dirty="0" err="1"/>
                <a:t>referensi</a:t>
              </a:r>
              <a:r>
                <a:rPr lang="en-US" sz="1400" b="1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baik</a:t>
              </a:r>
              <a:r>
                <a:rPr lang="en-US" sz="1400" dirty="0"/>
                <a:t>. </a:t>
              </a:r>
              <a:r>
                <a:rPr lang="en-US" sz="1400" dirty="0" err="1"/>
                <a:t>Pengontrol</a:t>
              </a:r>
              <a:r>
                <a:rPr lang="en-US" sz="1400" dirty="0"/>
                <a:t> PID PSO </a:t>
              </a:r>
              <a:r>
                <a:rPr lang="en-US" sz="1400" b="1" dirty="0" err="1"/>
                <a:t>mampu</a:t>
              </a:r>
              <a:r>
                <a:rPr lang="en-US" sz="1400" b="1" dirty="0"/>
                <a:t> </a:t>
              </a:r>
              <a:r>
                <a:rPr lang="en-US" sz="1400" b="1" dirty="0" err="1"/>
                <a:t>menangani</a:t>
              </a:r>
              <a:r>
                <a:rPr lang="en-US" sz="1400" b="1" dirty="0"/>
                <a:t> </a:t>
              </a:r>
              <a:r>
                <a:rPr lang="en-US" sz="1400" b="1" dirty="0" err="1"/>
                <a:t>ketidakpastian</a:t>
              </a:r>
              <a:r>
                <a:rPr lang="en-US" sz="1400" b="1" dirty="0"/>
                <a:t> </a:t>
              </a:r>
              <a:r>
                <a:rPr lang="en-US" sz="1400" b="1" dirty="0" err="1"/>
                <a:t>jumlah</a:t>
              </a:r>
              <a:r>
                <a:rPr lang="en-US" sz="1400" b="1" dirty="0"/>
                <a:t> </a:t>
              </a:r>
              <a:r>
                <a:rPr lang="en-US" sz="1400" b="1" dirty="0" err="1"/>
                <a:t>penumpang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rata-rata </a:t>
              </a:r>
              <a:r>
                <a:rPr lang="en-US" sz="1400" dirty="0" err="1"/>
                <a:t>nilai</a:t>
              </a:r>
              <a:r>
                <a:rPr lang="en-US" sz="1400" dirty="0"/>
                <a:t> RMSE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7,9400x10</a:t>
              </a:r>
              <a:r>
                <a:rPr lang="en-US" sz="1400" baseline="30000" dirty="0"/>
                <a:t>-4</a:t>
              </a:r>
              <a:r>
                <a:rPr lang="en-US" sz="1400" dirty="0"/>
                <a:t> dan </a:t>
              </a:r>
              <a:r>
                <a:rPr lang="en-US" sz="1400" dirty="0" err="1"/>
                <a:t>standar</a:t>
              </a:r>
              <a:r>
                <a:rPr lang="en-US" sz="1400" dirty="0"/>
                <a:t> </a:t>
              </a:r>
              <a:r>
                <a:rPr lang="en-US" sz="1400" dirty="0" err="1"/>
                <a:t>deviasi</a:t>
              </a:r>
              <a:r>
                <a:rPr lang="en-US" sz="1400" dirty="0"/>
                <a:t> </a:t>
              </a:r>
              <a:r>
                <a:rPr lang="en-US" sz="1400" dirty="0" err="1"/>
                <a:t>nilai</a:t>
              </a:r>
              <a:r>
                <a:rPr lang="en-US" sz="1400" dirty="0"/>
                <a:t> RMSE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5,1820x10</a:t>
              </a:r>
              <a:r>
                <a:rPr lang="en-US" sz="1400" baseline="30000" dirty="0"/>
                <a:t>-5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rata-rata </a:t>
              </a:r>
              <a:r>
                <a:rPr lang="en-US" sz="1400" dirty="0" err="1"/>
                <a:t>selisih</a:t>
              </a:r>
              <a:r>
                <a:rPr lang="en-US" sz="1400" dirty="0"/>
                <a:t> </a:t>
              </a:r>
              <a:r>
                <a:rPr lang="en-US" sz="1400" dirty="0" err="1"/>
                <a:t>posisi</a:t>
              </a:r>
              <a:r>
                <a:rPr lang="en-US" sz="1400" dirty="0"/>
                <a:t> </a:t>
              </a:r>
              <a:r>
                <a:rPr lang="en-US" sz="1400" dirty="0" err="1"/>
                <a:t>akhir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0,0050 m dan </a:t>
              </a:r>
              <a:r>
                <a:rPr lang="en-US" sz="1400" dirty="0" err="1"/>
                <a:t>standar</a:t>
              </a:r>
              <a:r>
                <a:rPr lang="en-US" sz="1400" dirty="0"/>
                <a:t> </a:t>
              </a:r>
              <a:r>
                <a:rPr lang="en-US" sz="1400" dirty="0" err="1"/>
                <a:t>deviasi</a:t>
              </a:r>
              <a:r>
                <a:rPr lang="en-US" sz="1400" dirty="0"/>
                <a:t> </a:t>
              </a:r>
              <a:r>
                <a:rPr lang="en-US" sz="1400" dirty="0" err="1"/>
                <a:t>selisih</a:t>
              </a:r>
              <a:r>
                <a:rPr lang="en-US" sz="1400" dirty="0"/>
                <a:t> </a:t>
              </a:r>
              <a:r>
                <a:rPr lang="en-US" sz="1400" dirty="0" err="1"/>
                <a:t>posisi</a:t>
              </a:r>
              <a:r>
                <a:rPr lang="en-US" sz="1400" dirty="0"/>
                <a:t> </a:t>
              </a:r>
              <a:r>
                <a:rPr lang="en-US" sz="1400" dirty="0" err="1"/>
                <a:t>akhir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0,0011 m.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C83223-20BE-4D4B-A3A7-9C2AC67D6951}"/>
                </a:ext>
              </a:extLst>
            </p:cNvPr>
            <p:cNvSpPr/>
            <p:nvPr/>
          </p:nvSpPr>
          <p:spPr>
            <a:xfrm>
              <a:off x="406673" y="3457843"/>
              <a:ext cx="7863034" cy="19082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2000" b="1" dirty="0">
                  <a:ea typeface="Calibri" panose="020F0502020204030204" pitchFamily="34" charset="0"/>
                  <a:cs typeface="Times New Roman" panose="02020603050405020304" pitchFamily="18" charset="0"/>
                </a:rPr>
                <a:t>2. </a:t>
              </a:r>
              <a:r>
                <a:rPr lang="en-US" sz="1400" dirty="0" err="1"/>
                <a:t>Perancangan</a:t>
              </a:r>
              <a:r>
                <a:rPr lang="en-US" sz="1400" dirty="0"/>
                <a:t> </a:t>
              </a:r>
              <a:r>
                <a:rPr lang="en-US" sz="1400" b="1" dirty="0" err="1"/>
                <a:t>pengontrol</a:t>
              </a:r>
              <a:r>
                <a:rPr lang="en-US" sz="1400" b="1" dirty="0"/>
                <a:t> </a:t>
              </a:r>
              <a:r>
                <a:rPr lang="en-US" sz="1400" b="1" dirty="0" err="1"/>
                <a:t>logika</a:t>
              </a:r>
              <a:r>
                <a:rPr lang="en-US" sz="1400" b="1" dirty="0"/>
                <a:t> </a:t>
              </a:r>
              <a:r>
                <a:rPr lang="en-US" sz="1400" b="1" i="1" dirty="0"/>
                <a:t>fuzzy </a:t>
              </a:r>
              <a:r>
                <a:rPr lang="en-US" sz="1400" dirty="0" err="1"/>
                <a:t>metode</a:t>
              </a:r>
              <a:r>
                <a:rPr lang="en-US" sz="1400" dirty="0"/>
                <a:t> </a:t>
              </a:r>
              <a:r>
                <a:rPr lang="en-US" sz="1400" b="1" dirty="0" err="1"/>
                <a:t>Sugeno</a:t>
              </a:r>
              <a:r>
                <a:rPr lang="en-US" sz="1400" dirty="0"/>
                <a:t> </a:t>
              </a:r>
              <a:r>
                <a:rPr lang="en-US" sz="1400" dirty="0" err="1"/>
                <a:t>telah</a:t>
              </a:r>
              <a:r>
                <a:rPr lang="en-US" sz="1400" dirty="0"/>
                <a:t> </a:t>
              </a:r>
              <a:r>
                <a:rPr lang="en-US" sz="1400" dirty="0" err="1"/>
                <a:t>dilakukan</a:t>
              </a:r>
              <a:r>
                <a:rPr lang="en-US" sz="1400" dirty="0"/>
                <a:t> dan </a:t>
              </a:r>
              <a:r>
                <a:rPr lang="en-US" sz="1400" dirty="0" err="1"/>
                <a:t>menghasilkan</a:t>
              </a:r>
              <a:r>
                <a:rPr lang="en-US" sz="1400" dirty="0"/>
                <a:t> </a:t>
              </a:r>
              <a:r>
                <a:rPr lang="en-US" sz="1400" i="1" dirty="0"/>
                <a:t>surface control </a:t>
              </a:r>
              <a:r>
                <a:rPr lang="en-US" sz="1400" dirty="0"/>
                <a:t>yang </a:t>
              </a:r>
              <a:r>
                <a:rPr lang="en-US" sz="1400" dirty="0" err="1"/>
                <a:t>adaptif</a:t>
              </a:r>
              <a:r>
                <a:rPr lang="en-US" sz="1400" dirty="0"/>
                <a:t> </a:t>
              </a:r>
              <a:r>
                <a:rPr lang="en-US" sz="1400" dirty="0" err="1"/>
                <a:t>terhadap</a:t>
              </a:r>
              <a:r>
                <a:rPr lang="en-US" sz="1400" dirty="0"/>
                <a:t> </a:t>
              </a:r>
              <a:r>
                <a:rPr lang="en-US" sz="1400" dirty="0" err="1"/>
                <a:t>ketidakpastian</a:t>
              </a:r>
              <a:r>
                <a:rPr lang="en-US" sz="1400" dirty="0"/>
                <a:t> </a:t>
              </a:r>
              <a:r>
                <a:rPr lang="en-US" sz="1400" dirty="0" err="1"/>
                <a:t>jumlah</a:t>
              </a:r>
              <a:r>
                <a:rPr lang="en-US" sz="1400" dirty="0"/>
                <a:t> </a:t>
              </a:r>
              <a:r>
                <a:rPr lang="en-US" sz="1400" dirty="0" err="1"/>
                <a:t>penumpang</a:t>
              </a:r>
              <a:r>
                <a:rPr lang="en-US" sz="1400" dirty="0"/>
                <a:t>. </a:t>
              </a:r>
              <a:r>
                <a:rPr lang="en-US" sz="1400" dirty="0" err="1"/>
                <a:t>Pengontrol</a:t>
              </a:r>
              <a:r>
                <a:rPr lang="en-US" sz="1400" dirty="0"/>
                <a:t> </a:t>
              </a:r>
              <a:r>
                <a:rPr lang="en-US" sz="1400" dirty="0" err="1"/>
                <a:t>logika</a:t>
              </a:r>
              <a:r>
                <a:rPr lang="en-US" sz="1400" dirty="0"/>
                <a:t> </a:t>
              </a:r>
              <a:r>
                <a:rPr lang="en-US" sz="1400" i="1" dirty="0"/>
                <a:t>fuzzy </a:t>
              </a:r>
              <a:r>
                <a:rPr lang="en-US" sz="1400" dirty="0" err="1"/>
                <a:t>Sugeno</a:t>
              </a:r>
              <a:r>
                <a:rPr lang="en-US" sz="1400" dirty="0"/>
                <a:t> </a:t>
              </a:r>
              <a:r>
                <a:rPr lang="en-US" sz="1400" dirty="0" err="1"/>
                <a:t>dikombinasikan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parameter PID PSO </a:t>
              </a:r>
              <a:r>
                <a:rPr lang="en-US" sz="1400" dirty="0" err="1"/>
                <a:t>saat</a:t>
              </a:r>
              <a:r>
                <a:rPr lang="en-US" sz="1400" dirty="0"/>
                <a:t> </a:t>
              </a:r>
              <a:r>
                <a:rPr lang="en-US" sz="1400" dirty="0" err="1"/>
                <a:t>kondisi</a:t>
              </a:r>
              <a:r>
                <a:rPr lang="en-US" sz="1400" dirty="0"/>
                <a:t> 0 </a:t>
              </a:r>
              <a:r>
                <a:rPr lang="en-US" sz="1400" dirty="0" err="1"/>
                <a:t>penumpang</a:t>
              </a:r>
              <a:r>
                <a:rPr lang="en-US" sz="1400" dirty="0"/>
                <a:t>. Hasil </a:t>
              </a:r>
              <a:r>
                <a:rPr lang="en-US" sz="1400" dirty="0" err="1"/>
                <a:t>simulasi</a:t>
              </a:r>
              <a:r>
                <a:rPr lang="en-US" sz="1400" dirty="0"/>
                <a:t> </a:t>
              </a:r>
              <a:r>
                <a:rPr lang="en-US" sz="1400" dirty="0" err="1"/>
                <a:t>pengontrol</a:t>
              </a:r>
              <a:r>
                <a:rPr lang="en-US" sz="1400" dirty="0"/>
                <a:t> PID PSO dan </a:t>
              </a:r>
              <a:r>
                <a:rPr lang="en-US" sz="1400" dirty="0" err="1"/>
                <a:t>logika</a:t>
              </a:r>
              <a:r>
                <a:rPr lang="en-US" sz="1400" dirty="0"/>
                <a:t> </a:t>
              </a:r>
              <a:r>
                <a:rPr lang="en-US" sz="1400" i="1" dirty="0"/>
                <a:t>fuzzy </a:t>
              </a:r>
              <a:r>
                <a:rPr lang="en-US" sz="1400" dirty="0" err="1"/>
                <a:t>Sugeno</a:t>
              </a:r>
              <a:r>
                <a:rPr lang="en-US" sz="1400" dirty="0"/>
                <a:t> pada model </a:t>
              </a:r>
              <a:r>
                <a:rPr lang="en-US" sz="1400" dirty="0" err="1"/>
                <a:t>kereta</a:t>
              </a:r>
              <a:r>
                <a:rPr lang="en-US" sz="1400" dirty="0"/>
                <a:t> APMS </a:t>
              </a:r>
              <a:r>
                <a:rPr lang="en-US" sz="1400" dirty="0" err="1"/>
                <a:t>menunjukan</a:t>
              </a:r>
              <a:r>
                <a:rPr lang="en-US" sz="1400" dirty="0"/>
                <a:t> </a:t>
              </a:r>
              <a:r>
                <a:rPr lang="en-US" sz="1400" dirty="0" err="1"/>
                <a:t>bahwa</a:t>
              </a:r>
              <a:r>
                <a:rPr lang="en-US" sz="1400" dirty="0"/>
                <a:t> </a:t>
              </a:r>
              <a:r>
                <a:rPr lang="en-US" sz="1400" dirty="0" err="1"/>
                <a:t>sistem</a:t>
              </a:r>
              <a:r>
                <a:rPr lang="en-US" sz="1400" dirty="0"/>
                <a:t> </a:t>
              </a:r>
              <a:r>
                <a:rPr lang="en-US" sz="1400" b="1" dirty="0" err="1"/>
                <a:t>mampu</a:t>
              </a:r>
              <a:r>
                <a:rPr lang="en-US" sz="1400" b="1" dirty="0"/>
                <a:t> </a:t>
              </a:r>
              <a:r>
                <a:rPr lang="en-US" sz="1400" b="1" dirty="0" err="1"/>
                <a:t>mengikuti</a:t>
              </a:r>
              <a:r>
                <a:rPr lang="en-US" sz="1400" b="1" dirty="0"/>
                <a:t> </a:t>
              </a:r>
              <a:r>
                <a:rPr lang="en-US" sz="1400" b="1" dirty="0" err="1"/>
                <a:t>referensi</a:t>
              </a:r>
              <a:r>
                <a:rPr lang="en-US" sz="1400" b="1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lebih</a:t>
              </a:r>
              <a:r>
                <a:rPr lang="en-US" sz="1400" dirty="0"/>
                <a:t> </a:t>
              </a:r>
              <a:r>
                <a:rPr lang="en-US" sz="1400" dirty="0" err="1"/>
                <a:t>baik</a:t>
              </a:r>
              <a:r>
                <a:rPr lang="en-US" sz="1400" dirty="0"/>
                <a:t> </a:t>
              </a:r>
              <a:r>
                <a:rPr lang="en-US" sz="1400" dirty="0" err="1"/>
                <a:t>dari</a:t>
              </a:r>
              <a:r>
                <a:rPr lang="en-US" sz="1400" dirty="0"/>
                <a:t> </a:t>
              </a:r>
              <a:r>
                <a:rPr lang="en-US" sz="1400" dirty="0" err="1"/>
                <a:t>pengontrol</a:t>
              </a:r>
              <a:r>
                <a:rPr lang="en-US" sz="1400" dirty="0"/>
                <a:t> PID PSO </a:t>
              </a:r>
              <a:r>
                <a:rPr lang="en-US" sz="1400" dirty="0" err="1"/>
                <a:t>saja</a:t>
              </a:r>
              <a:r>
                <a:rPr lang="en-US" sz="1400" dirty="0"/>
                <a:t>. </a:t>
              </a:r>
              <a:r>
                <a:rPr lang="en-US" sz="1400" dirty="0" err="1"/>
                <a:t>Pengontrol</a:t>
              </a:r>
              <a:r>
                <a:rPr lang="en-US" sz="1400" dirty="0"/>
                <a:t> PID PSO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logika</a:t>
              </a:r>
              <a:r>
                <a:rPr lang="en-US" sz="1400" dirty="0"/>
                <a:t> </a:t>
              </a:r>
              <a:r>
                <a:rPr lang="en-US" sz="1400" i="1" dirty="0"/>
                <a:t>fuzzy </a:t>
              </a:r>
              <a:r>
                <a:rPr lang="en-US" sz="1400" dirty="0" err="1"/>
                <a:t>Sugeno</a:t>
              </a:r>
              <a:r>
                <a:rPr lang="en-US" sz="1400" dirty="0"/>
                <a:t> </a:t>
              </a:r>
              <a:r>
                <a:rPr lang="en-US" sz="1400" b="1" dirty="0" err="1"/>
                <a:t>mampu</a:t>
              </a:r>
              <a:r>
                <a:rPr lang="en-US" sz="1400" b="1" dirty="0"/>
                <a:t> </a:t>
              </a:r>
              <a:r>
                <a:rPr lang="en-US" sz="1400" b="1" dirty="0" err="1"/>
                <a:t>menangani</a:t>
              </a:r>
              <a:r>
                <a:rPr lang="en-US" sz="1400" b="1" dirty="0"/>
                <a:t> </a:t>
              </a:r>
              <a:r>
                <a:rPr lang="en-US" sz="1400" b="1" dirty="0" err="1"/>
                <a:t>ketidakpastian</a:t>
              </a:r>
              <a:r>
                <a:rPr lang="en-US" sz="1400" b="1" dirty="0"/>
                <a:t> </a:t>
              </a:r>
              <a:r>
                <a:rPr lang="en-US" sz="1400" b="1" dirty="0" err="1"/>
                <a:t>jumlah</a:t>
              </a:r>
              <a:r>
                <a:rPr lang="en-US" sz="1400" b="1" dirty="0"/>
                <a:t> </a:t>
              </a:r>
              <a:r>
                <a:rPr lang="en-US" sz="1400" b="1" dirty="0" err="1"/>
                <a:t>penumpang</a:t>
              </a:r>
              <a:r>
                <a:rPr lang="en-US" sz="1400" b="1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rata-rata </a:t>
              </a:r>
              <a:r>
                <a:rPr lang="en-US" sz="1400" dirty="0" err="1"/>
                <a:t>nilai</a:t>
              </a:r>
              <a:r>
                <a:rPr lang="en-US" sz="1400" dirty="0"/>
                <a:t> RMSE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7,6200x10</a:t>
              </a:r>
              <a:r>
                <a:rPr lang="en-US" sz="1400" baseline="30000" dirty="0"/>
                <a:t>-4</a:t>
              </a:r>
              <a:r>
                <a:rPr lang="en-US" sz="1400" dirty="0"/>
                <a:t>, </a:t>
              </a:r>
              <a:r>
                <a:rPr lang="en-US" sz="1400" dirty="0" err="1"/>
                <a:t>standar</a:t>
              </a:r>
              <a:r>
                <a:rPr lang="en-US" sz="1400" dirty="0"/>
                <a:t> </a:t>
              </a:r>
              <a:r>
                <a:rPr lang="en-US" sz="1400" dirty="0" err="1"/>
                <a:t>deviasi</a:t>
              </a:r>
              <a:r>
                <a:rPr lang="en-US" sz="1400" dirty="0"/>
                <a:t> </a:t>
              </a:r>
              <a:r>
                <a:rPr lang="en-US" sz="1400" dirty="0" err="1"/>
                <a:t>nilai</a:t>
              </a:r>
              <a:r>
                <a:rPr lang="en-US" sz="1400" dirty="0"/>
                <a:t> RMSE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4,2275x10</a:t>
              </a:r>
              <a:r>
                <a:rPr lang="en-US" sz="1400" baseline="30000" dirty="0"/>
                <a:t>-5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rata-rata </a:t>
              </a:r>
              <a:r>
                <a:rPr lang="en-US" sz="1400" dirty="0" err="1"/>
                <a:t>selisih</a:t>
              </a:r>
              <a:r>
                <a:rPr lang="en-US" sz="1400" dirty="0"/>
                <a:t> </a:t>
              </a:r>
              <a:r>
                <a:rPr lang="en-US" sz="1400" dirty="0" err="1"/>
                <a:t>posisi</a:t>
              </a:r>
              <a:r>
                <a:rPr lang="en-US" sz="1400" dirty="0"/>
                <a:t> </a:t>
              </a:r>
              <a:r>
                <a:rPr lang="en-US" sz="1400" dirty="0" err="1"/>
                <a:t>akhir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0,0047 m dan </a:t>
              </a:r>
              <a:r>
                <a:rPr lang="en-US" sz="1400" dirty="0" err="1"/>
                <a:t>standar</a:t>
              </a:r>
              <a:r>
                <a:rPr lang="en-US" sz="1400" dirty="0"/>
                <a:t> </a:t>
              </a:r>
              <a:r>
                <a:rPr lang="en-US" sz="1400" dirty="0" err="1"/>
                <a:t>deviasi</a:t>
              </a:r>
              <a:r>
                <a:rPr lang="en-US" sz="1400" dirty="0"/>
                <a:t> </a:t>
              </a:r>
              <a:r>
                <a:rPr lang="en-US" sz="1400" dirty="0" err="1"/>
                <a:t>selisih</a:t>
              </a:r>
              <a:r>
                <a:rPr lang="en-US" sz="1400" dirty="0"/>
                <a:t> </a:t>
              </a:r>
              <a:r>
                <a:rPr lang="en-US" sz="1400" dirty="0" err="1"/>
                <a:t>posisi</a:t>
              </a:r>
              <a:r>
                <a:rPr lang="en-US" sz="1400" dirty="0"/>
                <a:t> </a:t>
              </a:r>
              <a:r>
                <a:rPr lang="en-US" sz="1400" dirty="0" err="1"/>
                <a:t>akhir</a:t>
              </a:r>
              <a:r>
                <a:rPr lang="en-US" sz="1400" dirty="0"/>
                <a:t> </a:t>
              </a:r>
              <a:r>
                <a:rPr lang="en-US" sz="1400" dirty="0" err="1"/>
                <a:t>sebesar</a:t>
              </a:r>
              <a:r>
                <a:rPr lang="en-US" sz="1400" dirty="0"/>
                <a:t> 0,0011 m.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515AB55-BA43-4EC8-9517-21507BFF19E3}"/>
              </a:ext>
            </a:extLst>
          </p:cNvPr>
          <p:cNvSpPr/>
          <p:nvPr/>
        </p:nvSpPr>
        <p:spPr>
          <a:xfrm>
            <a:off x="282006" y="1653704"/>
            <a:ext cx="9958956" cy="3778571"/>
          </a:xfrm>
          <a:custGeom>
            <a:avLst/>
            <a:gdLst>
              <a:gd name="connsiteX0" fmla="*/ 0 w 10240962"/>
              <a:gd name="connsiteY0" fmla="*/ 0 h 3778571"/>
              <a:gd name="connsiteX1" fmla="*/ 10240962 w 10240962"/>
              <a:gd name="connsiteY1" fmla="*/ 0 h 3778571"/>
              <a:gd name="connsiteX2" fmla="*/ 8289519 w 10240962"/>
              <a:gd name="connsiteY2" fmla="*/ 3778571 h 3778571"/>
              <a:gd name="connsiteX3" fmla="*/ 0 w 10240962"/>
              <a:gd name="connsiteY3" fmla="*/ 3778571 h 377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0962" h="3778571">
                <a:moveTo>
                  <a:pt x="0" y="0"/>
                </a:moveTo>
                <a:lnTo>
                  <a:pt x="10240962" y="0"/>
                </a:lnTo>
                <a:lnTo>
                  <a:pt x="8289519" y="3778571"/>
                </a:lnTo>
                <a:lnTo>
                  <a:pt x="0" y="3778571"/>
                </a:lnTo>
                <a:close/>
              </a:path>
            </a:pathLst>
          </a:custGeom>
          <a:noFill/>
          <a:ln w="127000">
            <a:solidFill>
              <a:srgbClr val="DB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3356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151417F-1815-4E28-8782-8D30B3B27E4C}"/>
              </a:ext>
            </a:extLst>
          </p:cNvPr>
          <p:cNvGrpSpPr/>
          <p:nvPr/>
        </p:nvGrpSpPr>
        <p:grpSpPr>
          <a:xfrm>
            <a:off x="8330169" y="-5910"/>
            <a:ext cx="3861831" cy="6875941"/>
            <a:chOff x="8330169" y="-5910"/>
            <a:chExt cx="3861831" cy="6875941"/>
          </a:xfrm>
        </p:grpSpPr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865FC077-CF1B-4D69-AB78-9490D3BCA0CE}"/>
                </a:ext>
              </a:extLst>
            </p:cNvPr>
            <p:cNvSpPr/>
            <p:nvPr/>
          </p:nvSpPr>
          <p:spPr>
            <a:xfrm rot="5400000" flipH="1" flipV="1">
              <a:off x="9441023" y="4119053"/>
              <a:ext cx="3626091" cy="1875863"/>
            </a:xfrm>
            <a:prstGeom prst="rt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89859-0DEE-4D92-9353-4CC0DF0DBA10}"/>
                </a:ext>
              </a:extLst>
            </p:cNvPr>
            <p:cNvSpPr/>
            <p:nvPr/>
          </p:nvSpPr>
          <p:spPr>
            <a:xfrm>
              <a:off x="11120321" y="-5910"/>
              <a:ext cx="1071679" cy="3290556"/>
            </a:xfrm>
            <a:custGeom>
              <a:avLst/>
              <a:gdLst>
                <a:gd name="connsiteX0" fmla="*/ 725141 w 1071679"/>
                <a:gd name="connsiteY0" fmla="*/ 0 h 3290556"/>
                <a:gd name="connsiteX1" fmla="*/ 1054493 w 1071679"/>
                <a:gd name="connsiteY1" fmla="*/ 0 h 3290556"/>
                <a:gd name="connsiteX2" fmla="*/ 1071679 w 1071679"/>
                <a:gd name="connsiteY2" fmla="*/ 35017 h 3290556"/>
                <a:gd name="connsiteX3" fmla="*/ 1071679 w 1071679"/>
                <a:gd name="connsiteY3" fmla="*/ 2920004 h 3290556"/>
                <a:gd name="connsiteX4" fmla="*/ 889817 w 1071679"/>
                <a:gd name="connsiteY4" fmla="*/ 3290556 h 3290556"/>
                <a:gd name="connsiteX5" fmla="*/ 0 w 1071679"/>
                <a:gd name="connsiteY5" fmla="*/ 1477511 h 329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679" h="3290556">
                  <a:moveTo>
                    <a:pt x="725141" y="0"/>
                  </a:moveTo>
                  <a:lnTo>
                    <a:pt x="1054493" y="0"/>
                  </a:lnTo>
                  <a:lnTo>
                    <a:pt x="1071679" y="35017"/>
                  </a:lnTo>
                  <a:lnTo>
                    <a:pt x="1071679" y="2920004"/>
                  </a:lnTo>
                  <a:lnTo>
                    <a:pt x="889817" y="3290556"/>
                  </a:lnTo>
                  <a:lnTo>
                    <a:pt x="0" y="1477511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33EB94E-BC78-49DC-AC19-8E5E9B565F30}"/>
                </a:ext>
              </a:extLst>
            </p:cNvPr>
            <p:cNvSpPr/>
            <p:nvPr/>
          </p:nvSpPr>
          <p:spPr>
            <a:xfrm rot="10800000">
              <a:off x="8330169" y="5568293"/>
              <a:ext cx="1325037" cy="1301736"/>
            </a:xfrm>
            <a:custGeom>
              <a:avLst/>
              <a:gdLst>
                <a:gd name="connsiteX0" fmla="*/ 662518 w 1325037"/>
                <a:gd name="connsiteY0" fmla="*/ 1301736 h 1301736"/>
                <a:gd name="connsiteX1" fmla="*/ 0 w 1325037"/>
                <a:gd name="connsiteY1" fmla="*/ 0 h 1301736"/>
                <a:gd name="connsiteX2" fmla="*/ 1325037 w 1325037"/>
                <a:gd name="connsiteY2" fmla="*/ 0 h 130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5037" h="1301736">
                  <a:moveTo>
                    <a:pt x="662518" y="1301736"/>
                  </a:moveTo>
                  <a:lnTo>
                    <a:pt x="0" y="0"/>
                  </a:lnTo>
                  <a:lnTo>
                    <a:pt x="1325037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95DDF4-085F-4D5B-B830-0F7135D5E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5" r="22045" b="6252"/>
            <a:stretch>
              <a:fillRect/>
            </a:stretch>
          </p:blipFill>
          <p:spPr>
            <a:xfrm>
              <a:off x="9079244" y="1653704"/>
              <a:ext cx="2830750" cy="5216327"/>
            </a:xfrm>
            <a:custGeom>
              <a:avLst/>
              <a:gdLst>
                <a:gd name="connsiteX0" fmla="*/ 909763 w 2830750"/>
                <a:gd name="connsiteY0" fmla="*/ 2008935 h 5216327"/>
                <a:gd name="connsiteX1" fmla="*/ 1819526 w 2830750"/>
                <a:gd name="connsiteY1" fmla="*/ 3786577 h 5216327"/>
                <a:gd name="connsiteX2" fmla="*/ 1087808 w 2830750"/>
                <a:gd name="connsiteY2" fmla="*/ 5216327 h 5216327"/>
                <a:gd name="connsiteX3" fmla="*/ 731718 w 2830750"/>
                <a:gd name="connsiteY3" fmla="*/ 5216327 h 5216327"/>
                <a:gd name="connsiteX4" fmla="*/ 0 w 2830750"/>
                <a:gd name="connsiteY4" fmla="*/ 3786577 h 5216327"/>
                <a:gd name="connsiteX5" fmla="*/ 1920987 w 2830750"/>
                <a:gd name="connsiteY5" fmla="*/ 0 h 5216327"/>
                <a:gd name="connsiteX6" fmla="*/ 2830750 w 2830750"/>
                <a:gd name="connsiteY6" fmla="*/ 1777643 h 5216327"/>
                <a:gd name="connsiteX7" fmla="*/ 1920987 w 2830750"/>
                <a:gd name="connsiteY7" fmla="*/ 3555286 h 5216327"/>
                <a:gd name="connsiteX8" fmla="*/ 1011224 w 2830750"/>
                <a:gd name="connsiteY8" fmla="*/ 1777643 h 521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30750" h="5216327">
                  <a:moveTo>
                    <a:pt x="909763" y="2008935"/>
                  </a:moveTo>
                  <a:lnTo>
                    <a:pt x="1819526" y="3786577"/>
                  </a:lnTo>
                  <a:lnTo>
                    <a:pt x="1087808" y="5216327"/>
                  </a:lnTo>
                  <a:lnTo>
                    <a:pt x="731718" y="5216327"/>
                  </a:lnTo>
                  <a:lnTo>
                    <a:pt x="0" y="3786577"/>
                  </a:lnTo>
                  <a:close/>
                  <a:moveTo>
                    <a:pt x="1920987" y="0"/>
                  </a:moveTo>
                  <a:lnTo>
                    <a:pt x="2830750" y="1777643"/>
                  </a:lnTo>
                  <a:lnTo>
                    <a:pt x="1920987" y="3555286"/>
                  </a:lnTo>
                  <a:lnTo>
                    <a:pt x="1011224" y="1777643"/>
                  </a:ln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SARAN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78001EC-2FC6-443A-B66C-D6E96389ED18}"/>
              </a:ext>
            </a:extLst>
          </p:cNvPr>
          <p:cNvSpPr/>
          <p:nvPr/>
        </p:nvSpPr>
        <p:spPr>
          <a:xfrm>
            <a:off x="282006" y="1653704"/>
            <a:ext cx="9958956" cy="3778571"/>
          </a:xfrm>
          <a:custGeom>
            <a:avLst/>
            <a:gdLst>
              <a:gd name="connsiteX0" fmla="*/ 0 w 10240962"/>
              <a:gd name="connsiteY0" fmla="*/ 0 h 3778571"/>
              <a:gd name="connsiteX1" fmla="*/ 10240962 w 10240962"/>
              <a:gd name="connsiteY1" fmla="*/ 0 h 3778571"/>
              <a:gd name="connsiteX2" fmla="*/ 8289519 w 10240962"/>
              <a:gd name="connsiteY2" fmla="*/ 3778571 h 3778571"/>
              <a:gd name="connsiteX3" fmla="*/ 0 w 10240962"/>
              <a:gd name="connsiteY3" fmla="*/ 3778571 h 377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40962" h="3778571">
                <a:moveTo>
                  <a:pt x="0" y="0"/>
                </a:moveTo>
                <a:lnTo>
                  <a:pt x="10240962" y="0"/>
                </a:lnTo>
                <a:lnTo>
                  <a:pt x="8289519" y="3778571"/>
                </a:lnTo>
                <a:lnTo>
                  <a:pt x="0" y="3778571"/>
                </a:lnTo>
                <a:close/>
              </a:path>
            </a:pathLst>
          </a:custGeom>
          <a:noFill/>
          <a:ln w="127000">
            <a:solidFill>
              <a:srgbClr val="DB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F1AE34F-635B-4903-ACF7-FEE997AE6E6A}"/>
              </a:ext>
            </a:extLst>
          </p:cNvPr>
          <p:cNvGrpSpPr/>
          <p:nvPr/>
        </p:nvGrpSpPr>
        <p:grpSpPr>
          <a:xfrm>
            <a:off x="534939" y="2145710"/>
            <a:ext cx="9130975" cy="2597608"/>
            <a:chOff x="534939" y="1968470"/>
            <a:chExt cx="9130975" cy="25976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AB3CF2-C41F-4A2B-B1E1-47B35D58A4B8}"/>
                </a:ext>
              </a:extLst>
            </p:cNvPr>
            <p:cNvSpPr txBox="1"/>
            <p:nvPr/>
          </p:nvSpPr>
          <p:spPr>
            <a:xfrm>
              <a:off x="534939" y="1968470"/>
              <a:ext cx="9130975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b="1" dirty="0"/>
                <a:t>1. </a:t>
              </a:r>
              <a:r>
                <a:rPr lang="en-US" sz="1400" dirty="0" err="1"/>
                <a:t>Perancangan</a:t>
              </a:r>
              <a:r>
                <a:rPr lang="en-US" sz="1400" dirty="0"/>
                <a:t> </a:t>
              </a:r>
              <a:r>
                <a:rPr lang="en-US" sz="1400" dirty="0" err="1"/>
                <a:t>profil</a:t>
              </a:r>
              <a:r>
                <a:rPr lang="en-US" sz="1400" dirty="0"/>
                <a:t>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metode</a:t>
              </a:r>
              <a:r>
                <a:rPr lang="en-US" sz="1400" dirty="0"/>
                <a:t> </a:t>
              </a:r>
              <a:r>
                <a:rPr lang="en-US" sz="1400" dirty="0" err="1"/>
                <a:t>optimasi</a:t>
              </a:r>
              <a:r>
                <a:rPr lang="en-US" sz="1400" dirty="0"/>
                <a:t> </a:t>
              </a:r>
              <a:r>
                <a:rPr lang="en-US" sz="1400" dirty="0" err="1"/>
                <a:t>untuk</a:t>
              </a:r>
              <a:r>
                <a:rPr lang="en-US" sz="1400" dirty="0"/>
                <a:t> </a:t>
              </a:r>
              <a:r>
                <a:rPr lang="en-US" sz="1400" dirty="0" err="1"/>
                <a:t>meminimalkan</a:t>
              </a:r>
              <a:r>
                <a:rPr lang="en-US" sz="1400" dirty="0"/>
                <a:t> </a:t>
              </a:r>
              <a:r>
                <a:rPr lang="en-US" sz="1400" dirty="0" err="1"/>
                <a:t>waktu</a:t>
              </a:r>
              <a:r>
                <a:rPr lang="en-US" sz="1400" dirty="0"/>
                <a:t> </a:t>
              </a:r>
              <a:r>
                <a:rPr lang="en-US" sz="1400" dirty="0" err="1"/>
                <a:t>maupun</a:t>
              </a:r>
              <a:r>
                <a:rPr lang="en-US" sz="1400" dirty="0"/>
                <a:t> </a:t>
              </a:r>
              <a:r>
                <a:rPr lang="en-US" sz="1400" dirty="0" err="1"/>
                <a:t>energi</a:t>
              </a:r>
              <a:r>
                <a:rPr lang="en-US" sz="1400" dirty="0"/>
                <a:t> yang </a:t>
              </a:r>
              <a:r>
                <a:rPr lang="en-US" sz="1400" dirty="0" err="1"/>
                <a:t>digunakan</a:t>
              </a:r>
              <a:r>
                <a:rPr lang="en-US" sz="1400" dirty="0"/>
                <a:t> </a:t>
              </a:r>
              <a:r>
                <a:rPr lang="en-US" sz="1400" dirty="0" err="1"/>
                <a:t>sehingga</a:t>
              </a:r>
              <a:r>
                <a:rPr lang="en-US" sz="1400" dirty="0"/>
                <a:t> </a:t>
              </a:r>
              <a:r>
                <a:rPr lang="en-US" sz="1400" dirty="0" err="1"/>
                <a:t>profil</a:t>
              </a:r>
              <a:r>
                <a:rPr lang="en-US" sz="1400" dirty="0"/>
                <a:t> </a:t>
              </a:r>
              <a:r>
                <a:rPr lang="en-US" sz="1400" dirty="0" err="1"/>
                <a:t>akan</a:t>
              </a:r>
              <a:r>
                <a:rPr lang="en-US" sz="1400" dirty="0"/>
                <a:t> </a:t>
              </a:r>
              <a:r>
                <a:rPr lang="en-US" sz="1400" dirty="0" err="1"/>
                <a:t>merepresentasikan</a:t>
              </a:r>
              <a:r>
                <a:rPr lang="en-US" sz="1400" dirty="0"/>
                <a:t> </a:t>
              </a:r>
              <a:r>
                <a:rPr lang="en-US" sz="1400" dirty="0" err="1"/>
                <a:t>referensi</a:t>
              </a:r>
              <a:r>
                <a:rPr lang="en-US" sz="1400" dirty="0"/>
                <a:t> </a:t>
              </a:r>
              <a:r>
                <a:rPr lang="en-US" sz="1400" dirty="0" err="1"/>
                <a:t>kereta</a:t>
              </a:r>
              <a:r>
                <a:rPr lang="en-US" sz="1400" dirty="0"/>
                <a:t> ideal yang </a:t>
              </a:r>
              <a:r>
                <a:rPr lang="en-US" sz="1400" dirty="0" err="1"/>
                <a:t>diharapkan</a:t>
              </a:r>
              <a:r>
                <a:rPr lang="en-US" sz="1400" dirty="0"/>
                <a:t>.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06558D-84F3-40FF-A7D1-702DBF932077}"/>
                </a:ext>
              </a:extLst>
            </p:cNvPr>
            <p:cNvSpPr/>
            <p:nvPr/>
          </p:nvSpPr>
          <p:spPr>
            <a:xfrm>
              <a:off x="534939" y="2670275"/>
              <a:ext cx="8555014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2000" b="1" dirty="0"/>
                <a:t>2. </a:t>
              </a:r>
              <a:r>
                <a:rPr lang="en-US" sz="1400" dirty="0" err="1"/>
                <a:t>Penambahan</a:t>
              </a:r>
              <a:r>
                <a:rPr lang="en-US" sz="1400" dirty="0"/>
                <a:t> parameter </a:t>
              </a:r>
              <a:r>
                <a:rPr lang="en-US" sz="1400" dirty="0" err="1"/>
                <a:t>lingkungan</a:t>
              </a:r>
              <a:r>
                <a:rPr lang="en-US" sz="1400" dirty="0"/>
                <a:t> yang </a:t>
              </a:r>
              <a:r>
                <a:rPr lang="en-US" sz="1400" dirty="0" err="1"/>
                <a:t>mempengaruhi</a:t>
              </a:r>
              <a:r>
                <a:rPr lang="en-US" sz="1400" dirty="0"/>
                <a:t> </a:t>
              </a:r>
              <a:r>
                <a:rPr lang="en-US" sz="1400" dirty="0" err="1"/>
                <a:t>ketidakpastian</a:t>
              </a:r>
              <a:r>
                <a:rPr lang="en-US" sz="1400" dirty="0"/>
                <a:t> </a:t>
              </a:r>
              <a:r>
                <a:rPr lang="en-US" sz="1400" dirty="0" err="1"/>
                <a:t>perjalanan</a:t>
              </a:r>
              <a:r>
                <a:rPr lang="en-US" sz="1400" dirty="0"/>
                <a:t> </a:t>
              </a:r>
              <a:r>
                <a:rPr lang="en-US" sz="1400" dirty="0" err="1"/>
                <a:t>kereta</a:t>
              </a:r>
              <a:r>
                <a:rPr lang="en-US" sz="1400" dirty="0"/>
                <a:t> </a:t>
              </a:r>
              <a:r>
                <a:rPr lang="en-US" sz="1400" dirty="0" err="1"/>
                <a:t>seperti</a:t>
              </a:r>
              <a:r>
                <a:rPr lang="en-US" sz="1400" dirty="0"/>
                <a:t> </a:t>
              </a:r>
              <a:r>
                <a:rPr lang="en-US" sz="1400" dirty="0" err="1"/>
                <a:t>gradien</a:t>
              </a:r>
              <a:r>
                <a:rPr lang="en-US" sz="1400" dirty="0"/>
                <a:t> </a:t>
              </a:r>
              <a:r>
                <a:rPr lang="en-US" sz="1400" dirty="0" err="1"/>
                <a:t>ketinggian</a:t>
              </a:r>
              <a:r>
                <a:rPr lang="en-US" sz="1400" dirty="0"/>
                <a:t> </a:t>
              </a:r>
              <a:r>
                <a:rPr lang="en-US" sz="1400" dirty="0" err="1"/>
                <a:t>jalur</a:t>
              </a:r>
              <a:r>
                <a:rPr lang="en-US" sz="1400" dirty="0"/>
                <a:t> dan </a:t>
              </a:r>
              <a:r>
                <a:rPr lang="en-US" sz="1400" dirty="0" err="1"/>
                <a:t>sudut</a:t>
              </a:r>
              <a:r>
                <a:rPr lang="en-US" sz="1400" dirty="0"/>
                <a:t> </a:t>
              </a:r>
              <a:r>
                <a:rPr lang="en-US" sz="1400" dirty="0" err="1"/>
                <a:t>tikungan</a:t>
              </a:r>
              <a:r>
                <a:rPr lang="en-US" sz="1400" dirty="0"/>
                <a:t> </a:t>
              </a:r>
              <a:r>
                <a:rPr lang="en-US" sz="1400" dirty="0" err="1"/>
                <a:t>jalur</a:t>
              </a:r>
              <a:r>
                <a:rPr lang="en-US" sz="1400" dirty="0"/>
                <a:t> </a:t>
              </a:r>
              <a:r>
                <a:rPr lang="en-US" sz="1400" dirty="0" err="1"/>
                <a:t>dalam</a:t>
              </a:r>
              <a:r>
                <a:rPr lang="en-US" sz="1400" dirty="0"/>
                <a:t> </a:t>
              </a:r>
              <a:r>
                <a:rPr lang="en-US" sz="1400" dirty="0" err="1"/>
                <a:t>pemodelan</a:t>
              </a:r>
              <a:r>
                <a:rPr lang="en-US" sz="1400" dirty="0"/>
                <a:t> </a:t>
              </a:r>
              <a:r>
                <a:rPr lang="en-US" sz="1400" dirty="0" err="1"/>
                <a:t>dinamika</a:t>
              </a:r>
              <a:r>
                <a:rPr lang="en-US" sz="1400" dirty="0"/>
                <a:t> </a:t>
              </a:r>
              <a:r>
                <a:rPr lang="en-US" sz="1400" dirty="0" err="1"/>
                <a:t>kereta</a:t>
              </a:r>
              <a:r>
                <a:rPr lang="en-US" sz="1400" dirty="0"/>
                <a:t> </a:t>
              </a:r>
              <a:r>
                <a:rPr lang="en-US" sz="1400" dirty="0" err="1"/>
                <a:t>maupun</a:t>
              </a:r>
              <a:r>
                <a:rPr lang="en-US" sz="1400" dirty="0"/>
                <a:t> </a:t>
              </a:r>
              <a:r>
                <a:rPr lang="en-US" sz="1400" dirty="0" err="1"/>
                <a:t>simulasi</a:t>
              </a:r>
              <a:r>
                <a:rPr lang="en-US" sz="1400" dirty="0"/>
                <a:t>.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65FDCE3-C850-457F-B3F3-4C4A2F865745}"/>
                </a:ext>
              </a:extLst>
            </p:cNvPr>
            <p:cNvSpPr/>
            <p:nvPr/>
          </p:nvSpPr>
          <p:spPr>
            <a:xfrm>
              <a:off x="534939" y="3365749"/>
              <a:ext cx="766494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spcAft>
                  <a:spcPts val="1200"/>
                </a:spcAft>
              </a:pPr>
              <a:r>
                <a:rPr lang="en-US" sz="2000" b="1" dirty="0"/>
                <a:t>3. </a:t>
              </a:r>
              <a:r>
                <a:rPr lang="en-US" sz="1400" dirty="0" err="1"/>
                <a:t>Memastikan</a:t>
              </a:r>
              <a:r>
                <a:rPr lang="en-US" sz="1400" dirty="0"/>
                <a:t> </a:t>
              </a:r>
              <a:r>
                <a:rPr lang="en-US" sz="1400" dirty="0" err="1"/>
                <a:t>kemampuan</a:t>
              </a:r>
              <a:r>
                <a:rPr lang="en-US" sz="1400" dirty="0"/>
                <a:t> </a:t>
              </a:r>
              <a:r>
                <a:rPr lang="en-US" sz="1400" dirty="0" err="1"/>
                <a:t>maksimal</a:t>
              </a:r>
              <a:r>
                <a:rPr lang="en-US" sz="1400" dirty="0"/>
                <a:t> </a:t>
              </a:r>
              <a:r>
                <a:rPr lang="en-US" sz="1400" dirty="0" err="1"/>
                <a:t>kereta</a:t>
              </a:r>
              <a:r>
                <a:rPr lang="en-US" sz="1400" dirty="0"/>
                <a:t> yang </a:t>
              </a:r>
              <a:r>
                <a:rPr lang="en-US" sz="1400" dirty="0" err="1"/>
                <a:t>digunakan</a:t>
              </a:r>
              <a:r>
                <a:rPr lang="en-US" sz="1400" dirty="0"/>
                <a:t> </a:t>
              </a:r>
              <a:r>
                <a:rPr lang="en-US" sz="1400" dirty="0" err="1"/>
                <a:t>seperti</a:t>
              </a:r>
              <a:r>
                <a:rPr lang="en-US" sz="1400" dirty="0"/>
                <a:t> </a:t>
              </a:r>
              <a:r>
                <a:rPr lang="en-US" sz="1400" dirty="0" err="1"/>
                <a:t>gaya</a:t>
              </a:r>
              <a:r>
                <a:rPr lang="en-US" sz="1400" dirty="0"/>
                <a:t> </a:t>
              </a:r>
              <a:r>
                <a:rPr lang="en-US" sz="1400" dirty="0" err="1"/>
                <a:t>traksi</a:t>
              </a:r>
              <a:r>
                <a:rPr lang="en-US" sz="1400" dirty="0"/>
                <a:t> </a:t>
              </a:r>
              <a:r>
                <a:rPr lang="en-US" sz="1400" dirty="0" err="1"/>
                <a:t>maksimal</a:t>
              </a:r>
              <a:r>
                <a:rPr lang="en-US" sz="1400" dirty="0"/>
                <a:t> </a:t>
              </a:r>
              <a:r>
                <a:rPr lang="en-US" sz="1400" dirty="0" err="1"/>
                <a:t>maupun</a:t>
              </a:r>
              <a:r>
                <a:rPr lang="en-US" sz="1400" dirty="0"/>
                <a:t> </a:t>
              </a:r>
              <a:r>
                <a:rPr lang="en-US" sz="1400" dirty="0" err="1"/>
                <a:t>sensitivitas</a:t>
              </a:r>
              <a:r>
                <a:rPr lang="en-US" sz="1400" dirty="0"/>
                <a:t> </a:t>
              </a:r>
              <a:r>
                <a:rPr lang="en-US" sz="1400" dirty="0" err="1"/>
                <a:t>dari</a:t>
              </a:r>
              <a:r>
                <a:rPr lang="en-US" sz="1400" dirty="0"/>
                <a:t> sensor </a:t>
              </a:r>
              <a:r>
                <a:rPr lang="en-US" sz="1400" dirty="0" err="1"/>
                <a:t>kecepatan</a:t>
              </a:r>
              <a:r>
                <a:rPr lang="en-US" sz="1400" dirty="0"/>
                <a:t> </a:t>
              </a:r>
              <a:r>
                <a:rPr lang="en-US" sz="1400" dirty="0" err="1"/>
                <a:t>sehingga</a:t>
              </a:r>
              <a:r>
                <a:rPr lang="en-US" sz="1400" dirty="0"/>
                <a:t> </a:t>
              </a:r>
              <a:r>
                <a:rPr lang="en-US" sz="1400" dirty="0" err="1"/>
                <a:t>mempermudah</a:t>
              </a:r>
              <a:r>
                <a:rPr lang="en-US" sz="1400" dirty="0"/>
                <a:t> </a:t>
              </a:r>
              <a:r>
                <a:rPr lang="en-US" sz="1400" dirty="0" err="1"/>
                <a:t>dalam</a:t>
              </a:r>
              <a:r>
                <a:rPr lang="en-US" sz="1400" dirty="0"/>
                <a:t> </a:t>
              </a:r>
              <a:r>
                <a:rPr lang="en-US" sz="1400" dirty="0" err="1"/>
                <a:t>menentukan</a:t>
              </a:r>
              <a:r>
                <a:rPr lang="en-US" sz="1400" dirty="0"/>
                <a:t> </a:t>
              </a:r>
              <a:r>
                <a:rPr lang="en-US" sz="1400" dirty="0" err="1"/>
                <a:t>batas</a:t>
              </a:r>
              <a:r>
                <a:rPr lang="en-US" sz="1400" dirty="0"/>
                <a:t> </a:t>
              </a:r>
              <a:r>
                <a:rPr lang="en-US" sz="1400" dirty="0" err="1"/>
                <a:t>pencarian</a:t>
              </a:r>
              <a:r>
                <a:rPr lang="en-US" sz="1400" dirty="0"/>
                <a:t> parameter </a:t>
              </a:r>
              <a:r>
                <a:rPr lang="en-US" sz="1400" dirty="0" err="1"/>
                <a:t>jika</a:t>
              </a:r>
              <a:r>
                <a:rPr lang="en-US" sz="1400" dirty="0"/>
                <a:t> </a:t>
              </a:r>
              <a:r>
                <a:rPr lang="en-US" sz="1400" dirty="0" err="1"/>
                <a:t>digunakan</a:t>
              </a:r>
              <a:r>
                <a:rPr lang="en-US" sz="1400" dirty="0"/>
                <a:t> </a:t>
              </a:r>
              <a:r>
                <a:rPr lang="en-US" sz="1400" dirty="0" err="1"/>
                <a:t>sebuah</a:t>
              </a:r>
              <a:r>
                <a:rPr lang="en-US" sz="1400" dirty="0"/>
                <a:t> </a:t>
              </a:r>
              <a:r>
                <a:rPr lang="en-US" sz="1400" dirty="0" err="1"/>
                <a:t>algoritma</a:t>
              </a:r>
              <a:r>
                <a:rPr lang="en-US" sz="1400" dirty="0"/>
                <a:t> </a:t>
              </a:r>
              <a:r>
                <a:rPr lang="en-US" sz="1400" dirty="0" err="1"/>
                <a:t>optimasi</a:t>
              </a:r>
              <a:r>
                <a:rPr lang="en-US" sz="1400" dirty="0"/>
                <a:t> </a:t>
              </a:r>
              <a:r>
                <a:rPr lang="en-US" sz="1400" dirty="0" err="1"/>
                <a:t>seperti</a:t>
              </a:r>
              <a:r>
                <a:rPr lang="en-US" sz="1400" dirty="0"/>
                <a:t> PSO. </a:t>
              </a:r>
            </a:p>
            <a:p>
              <a:pPr algn="just">
                <a:spcAft>
                  <a:spcPts val="1200"/>
                </a:spcAft>
              </a:pPr>
              <a:endParaRPr lang="en-US" altLang="ko-KR" sz="1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6996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REFERENSI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0BBB81-EEF2-4B5D-B3AF-77D6515D0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11789"/>
              </p:ext>
            </p:extLst>
          </p:nvPr>
        </p:nvGraphicFramePr>
        <p:xfrm>
          <a:off x="183452" y="1069269"/>
          <a:ext cx="10645327" cy="5380866"/>
        </p:xfrm>
        <a:graphic>
          <a:graphicData uri="http://schemas.openxmlformats.org/drawingml/2006/table">
            <a:tbl>
              <a:tblPr firstRow="1" firstCol="1" bandRow="1">
                <a:tableStyleId>{0505E3EF-67EA-436B-97B2-0124C06EBD24}</a:tableStyleId>
              </a:tblPr>
              <a:tblGrid>
                <a:gridCol w="317775">
                  <a:extLst>
                    <a:ext uri="{9D8B030D-6E8A-4147-A177-3AD203B41FA5}">
                      <a16:colId xmlns:a16="http://schemas.microsoft.com/office/drawing/2014/main" val="543575664"/>
                    </a:ext>
                  </a:extLst>
                </a:gridCol>
                <a:gridCol w="10327552">
                  <a:extLst>
                    <a:ext uri="{9D8B030D-6E8A-4147-A177-3AD203B41FA5}">
                      <a16:colId xmlns:a16="http://schemas.microsoft.com/office/drawing/2014/main" val="2387147301"/>
                    </a:ext>
                  </a:extLst>
                </a:gridCol>
              </a:tblGrid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b="0" dirty="0" err="1">
                          <a:effectLst/>
                        </a:rPr>
                        <a:t>Kominfo</a:t>
                      </a:r>
                      <a:r>
                        <a:rPr lang="en-US" sz="1100" b="0" dirty="0">
                          <a:effectLst/>
                        </a:rPr>
                        <a:t>, "</a:t>
                      </a:r>
                      <a:r>
                        <a:rPr lang="en-US" sz="1100" b="0" dirty="0" err="1">
                          <a:effectLst/>
                        </a:rPr>
                        <a:t>Menhub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Bicara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Pentingnya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Pengembangan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Sistem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Angkutan</a:t>
                      </a:r>
                      <a:r>
                        <a:rPr lang="en-US" sz="1100" b="0" dirty="0">
                          <a:effectLst/>
                        </a:rPr>
                        <a:t> </a:t>
                      </a:r>
                      <a:r>
                        <a:rPr lang="en-US" sz="1100" b="0" dirty="0" err="1">
                          <a:effectLst/>
                        </a:rPr>
                        <a:t>Massal</a:t>
                      </a:r>
                      <a:r>
                        <a:rPr lang="en-US" sz="1100" b="0" dirty="0">
                          <a:effectLst/>
                        </a:rPr>
                        <a:t> di Kawasan </a:t>
                      </a:r>
                      <a:r>
                        <a:rPr lang="en-US" sz="1100" b="0" dirty="0" err="1">
                          <a:effectLst/>
                        </a:rPr>
                        <a:t>Perkotaan</a:t>
                      </a:r>
                      <a:r>
                        <a:rPr lang="en-US" sz="1100" b="0" dirty="0">
                          <a:effectLst/>
                        </a:rPr>
                        <a:t>," </a:t>
                      </a:r>
                      <a:r>
                        <a:rPr lang="en-US" sz="1100" b="0" dirty="0" err="1">
                          <a:effectLst/>
                        </a:rPr>
                        <a:t>Kominfo</a:t>
                      </a:r>
                      <a:r>
                        <a:rPr lang="en-US" sz="1100" b="0" dirty="0">
                          <a:effectLst/>
                        </a:rPr>
                        <a:t>, Jakarta, 2019.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3400462536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[2]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Suryana, Lucas Elbert, "Pengontrol PID Robas H∞ Integral-Backstepping dengan Strategi Kontrol Optimal pada Kereta Automated People Movers," p. 2, Maret 2019.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775279842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[3]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Bin, N., T. Tao, Q. K. Min, and G.C., Hai, "CBTC (Communication Based Train Control): System And Development," vol. 88, p. 8, 2006.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037442907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[4]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Tang, T., and Huang L.J., "A Survey of Control ALgorithm for Automatic Train Operation," China Railway, vol. 25, no. 2, pp. 98-102, 2003.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3173891645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[5]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Sproule, Wiliam J., "Airport Development with Automated People Mover System," no. 1308, pp. p. 125-129, 1991.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812883259"/>
                  </a:ext>
                </a:extLst>
              </a:tr>
              <a:tr h="36731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[6]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"Soekarno-Hatta International Airport," PT </a:t>
                      </a:r>
                      <a:r>
                        <a:rPr lang="en-US" sz="1100" dirty="0" err="1">
                          <a:effectLst/>
                        </a:rPr>
                        <a:t>Angkasa</a:t>
                      </a:r>
                      <a:r>
                        <a:rPr lang="en-US" sz="1100" dirty="0">
                          <a:effectLst/>
                        </a:rPr>
                        <a:t> Pura II, 2020. [Online]. Available: https://soekarnohatta-airport.co.id/panduanpenumpang/ transportation/19/</a:t>
                      </a:r>
                      <a:r>
                        <a:rPr lang="en-US" sz="1100" dirty="0" err="1">
                          <a:effectLst/>
                        </a:rPr>
                        <a:t>kalayang</a:t>
                      </a:r>
                      <a:r>
                        <a:rPr lang="en-US" sz="1100" dirty="0">
                          <a:effectLst/>
                        </a:rPr>
                        <a:t>#:~:text=Kalayang%20(Kereta%20Melayang)%20atau%20Automatic,ke%20stasiun%20kerta%20api%20bandara.. [Accessed </a:t>
                      </a:r>
                      <a:r>
                        <a:rPr lang="en-US" sz="1100" dirty="0" err="1">
                          <a:effectLst/>
                        </a:rPr>
                        <a:t>Desember</a:t>
                      </a:r>
                      <a:r>
                        <a:rPr lang="en-US" sz="1100" dirty="0">
                          <a:effectLst/>
                        </a:rPr>
                        <a:t> 2020].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148924232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[7]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"len.co.id," PT Len Industri (Persero), 2016. [Online]. Available: https://www.len.co.id/kinerja-len-2016-pembangunan-urban-transport/. [Accessed 20 November 2020].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3016618669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[8]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Nazarudin, Yul Yunazwin, "Perancangan Sistem Communication-Based Train Control (CBTC) Berbasis Sensor Fusion," Otomasi, Kontrol dan Instrumentasi, vol. 10, no. 2, p. 112, 2018.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744105077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[9]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Yin, Jiateng, "Research and Development of Automatic Train Operation for Railway Transportation System: A Survey," Transportation Research Part C Emerging Technologies, p. 554, December 2017.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749384960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[10]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Teague, Olin E., "Automatic Train Control in Rail Rapid Transit," Office of Technology Assessement, Washington D.C., 1976.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905836005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[11]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Hermanto, "Sistem Kontrol Automatic Train Operation (ATO) menggunakan Robust Model Predictive Control pada Kereta AGT 2-Cars," Bandung, Des 2018.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114740445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[12]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Ogata, </a:t>
                      </a:r>
                      <a:r>
                        <a:rPr lang="en-US" sz="1100" dirty="0" err="1">
                          <a:effectLst/>
                        </a:rPr>
                        <a:t>Katsuhito</a:t>
                      </a:r>
                      <a:r>
                        <a:rPr lang="en-US" sz="1100" dirty="0">
                          <a:effectLst/>
                        </a:rPr>
                        <a:t>, Modern Control Engineering 4th Edition, Prentice Hall, 2002.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628510535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[13]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DEWESoft, "PID Control," Online Pro, 2019.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4263947272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[14]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Ang, Kiam Heong, Gregory Chong and  Li Yun, "PID Control System Analysis, Design, and Technology," IEEE Transactions on Control System Technology 13(4), pp. 559-576, 2005.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673999313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[15]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Kennedy, James and and R. C. Eberhart, "Particle Swarm Optimization," in Proceedings of the 1995 IEEE International Conference on Neural Networks, Australia, 1995.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3103125925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[16]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Gaing</a:t>
                      </a:r>
                      <a:r>
                        <a:rPr lang="en-US" sz="1100" dirty="0">
                          <a:effectLst/>
                        </a:rPr>
                        <a:t>, Z. L., "A Particle Swarm Optimization Approach for Optimum Design of PID Controller in AVR System," in IEEE Trans. Energy Conversion, June 2004.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927923139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[17]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Changhong, Jiang, Chao Zhang and Hong Xu " An Improved Particle Swarm Optimization Algorithm for Parameter Optimiztion of Proportional-Integral-Derivatice controller," 2017.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512369987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[18]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Glikson, A.Y., Directional Thought and Evolution, Springer Cham, 2019.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3551874126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[19]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Rouse, M., Fuzzy Logic, Programming, 2016.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920829649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[20]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Wang, Li-Xin, "A Course in Fuzzy Systems and Control International Edition," 1997.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451590340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[21]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Takagi, Tomohiro and Sugeno Michio, "Fuzzy Identification of Systems and its Applications to Modeling and Control," IEEE Transactions on Systems, Man, and Cybernetics, Vols. SMC-15, Januray/February 1985.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176912149"/>
                  </a:ext>
                </a:extLst>
              </a:tr>
              <a:tr h="12632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[22]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Khalil, H. K., and Grizzle J. W., "Nonlinear Systems," in Prentice Hall Upper Saddle River, NJ., 2002.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471827306"/>
                  </a:ext>
                </a:extLst>
              </a:tr>
              <a:tr h="24681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[23]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Widaningsih</a:t>
                      </a:r>
                      <a:r>
                        <a:rPr lang="en-US" sz="1100" dirty="0">
                          <a:effectLst/>
                        </a:rPr>
                        <a:t>, Sri, "</a:t>
                      </a:r>
                      <a:r>
                        <a:rPr lang="en-US" sz="1100" dirty="0" err="1">
                          <a:effectLst/>
                        </a:rPr>
                        <a:t>Analisis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Perbandingan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Metode</a:t>
                      </a:r>
                      <a:r>
                        <a:rPr lang="en-US" sz="1100" dirty="0">
                          <a:effectLst/>
                        </a:rPr>
                        <a:t> Fuzzy Tsukamoto, Mamdani dan </a:t>
                      </a:r>
                      <a:r>
                        <a:rPr lang="en-US" sz="1100" dirty="0" err="1">
                          <a:effectLst/>
                        </a:rPr>
                        <a:t>Sugeno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dalam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Pengambilan</a:t>
                      </a:r>
                      <a:r>
                        <a:rPr lang="en-US" sz="1100" dirty="0">
                          <a:effectLst/>
                        </a:rPr>
                        <a:t> Keputusan </a:t>
                      </a:r>
                      <a:r>
                        <a:rPr lang="en-US" sz="1100" dirty="0" err="1">
                          <a:effectLst/>
                        </a:rPr>
                        <a:t>Penentuan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Jumlah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Distribusi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Raskin</a:t>
                      </a:r>
                      <a:r>
                        <a:rPr lang="en-US" sz="1100" dirty="0">
                          <a:effectLst/>
                        </a:rPr>
                        <a:t> di </a:t>
                      </a:r>
                      <a:r>
                        <a:rPr lang="en-US" sz="1100" dirty="0" err="1">
                          <a:effectLst/>
                        </a:rPr>
                        <a:t>Bulog</a:t>
                      </a:r>
                      <a:r>
                        <a:rPr lang="en-US" sz="1100" dirty="0">
                          <a:effectLst/>
                        </a:rPr>
                        <a:t> Sub. Divisi Regional (Drive) </a:t>
                      </a:r>
                      <a:r>
                        <a:rPr lang="en-US" sz="1100" dirty="0" err="1">
                          <a:effectLst/>
                        </a:rPr>
                        <a:t>Cianjur</a:t>
                      </a:r>
                      <a:r>
                        <a:rPr lang="en-US" sz="1100" dirty="0">
                          <a:effectLst/>
                        </a:rPr>
                        <a:t>," </a:t>
                      </a:r>
                      <a:r>
                        <a:rPr lang="en-US" sz="1100" dirty="0" err="1">
                          <a:effectLst/>
                        </a:rPr>
                        <a:t>Informatika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Manajemen</a:t>
                      </a:r>
                      <a:r>
                        <a:rPr lang="en-US" sz="1100" dirty="0">
                          <a:effectLst/>
                        </a:rPr>
                        <a:t> STMIK, vol. 11, no. 1, p. 56, Mei 2017.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864" marR="5864" marT="5864" marB="5864"/>
                </a:tc>
                <a:extLst>
                  <a:ext uri="{0D108BD9-81ED-4DB2-BD59-A6C34878D82A}">
                    <a16:rowId xmlns:a16="http://schemas.microsoft.com/office/drawing/2014/main" val="2202517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3643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LAMPIRAN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69CF-D836-4D65-A380-09A921565A15}"/>
              </a:ext>
            </a:extLst>
          </p:cNvPr>
          <p:cNvSpPr txBox="1"/>
          <p:nvPr/>
        </p:nvSpPr>
        <p:spPr>
          <a:xfrm>
            <a:off x="282102" y="1293779"/>
            <a:ext cx="1022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Hasil </a:t>
            </a:r>
            <a:r>
              <a:rPr lang="en-US" sz="1400" dirty="0" err="1"/>
              <a:t>batas</a:t>
            </a:r>
            <a:r>
              <a:rPr lang="en-US" sz="1400" dirty="0"/>
              <a:t> </a:t>
            </a:r>
            <a:r>
              <a:rPr lang="en-US" sz="1400" dirty="0" err="1"/>
              <a:t>percepatan</a:t>
            </a:r>
            <a:r>
              <a:rPr lang="en-US" sz="1400" dirty="0"/>
              <a:t>, </a:t>
            </a:r>
            <a:r>
              <a:rPr lang="en-US" sz="1400" dirty="0" err="1"/>
              <a:t>batas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, dan </a:t>
            </a:r>
            <a:r>
              <a:rPr lang="en-US" sz="1400" dirty="0" err="1"/>
              <a:t>selisih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akhir</a:t>
            </a:r>
            <a:r>
              <a:rPr lang="en-US" sz="1400" dirty="0"/>
              <a:t> pada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variasi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(</a:t>
            </a:r>
            <a:r>
              <a:rPr lang="en-US" sz="1400" dirty="0" err="1"/>
              <a:t>diluar</a:t>
            </a:r>
            <a:r>
              <a:rPr lang="en-US" sz="1400" dirty="0"/>
              <a:t> </a:t>
            </a:r>
            <a:r>
              <a:rPr lang="en-US" sz="1400" dirty="0" err="1"/>
              <a:t>perancangan</a:t>
            </a:r>
            <a:r>
              <a:rPr lang="en-US" sz="14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680F66-AF1C-4BCA-A035-BFF53291BD11}"/>
              </a:ext>
            </a:extLst>
          </p:cNvPr>
          <p:cNvSpPr/>
          <p:nvPr/>
        </p:nvSpPr>
        <p:spPr>
          <a:xfrm>
            <a:off x="3073421" y="1826949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L.1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</a:t>
            </a:r>
            <a:r>
              <a:rPr lang="en-US" sz="1100" i="1" dirty="0"/>
              <a:t>Auto Tuning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376D86-3860-482A-8661-45091C952037}"/>
              </a:ext>
            </a:extLst>
          </p:cNvPr>
          <p:cNvSpPr/>
          <p:nvPr/>
        </p:nvSpPr>
        <p:spPr>
          <a:xfrm>
            <a:off x="2878752" y="3326491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L.2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PSO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7AC452-6C30-4C36-907A-FD5E7F955F11}"/>
              </a:ext>
            </a:extLst>
          </p:cNvPr>
          <p:cNvSpPr/>
          <p:nvPr/>
        </p:nvSpPr>
        <p:spPr>
          <a:xfrm>
            <a:off x="3059769" y="4862711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L.3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PSO – </a:t>
            </a:r>
            <a:r>
              <a:rPr lang="en-US" sz="1100" dirty="0" err="1"/>
              <a:t>Logika</a:t>
            </a:r>
            <a:r>
              <a:rPr lang="en-US" sz="1100" dirty="0"/>
              <a:t> </a:t>
            </a:r>
            <a:r>
              <a:rPr lang="en-US" sz="1100" i="1" dirty="0"/>
              <a:t>Fuzzy </a:t>
            </a:r>
            <a:r>
              <a:rPr lang="en-US" sz="1100" dirty="0" err="1"/>
              <a:t>Sugeno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75D52E1-7A3B-4DF8-A869-F31CE222CA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895734"/>
              </p:ext>
            </p:extLst>
          </p:nvPr>
        </p:nvGraphicFramePr>
        <p:xfrm>
          <a:off x="3073420" y="2108669"/>
          <a:ext cx="5003165" cy="11610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0">
                  <a:extLst>
                    <a:ext uri="{9D8B030D-6E8A-4147-A177-3AD203B41FA5}">
                      <a16:colId xmlns:a16="http://schemas.microsoft.com/office/drawing/2014/main" val="1991598854"/>
                    </a:ext>
                  </a:extLst>
                </a:gridCol>
                <a:gridCol w="782570">
                  <a:extLst>
                    <a:ext uri="{9D8B030D-6E8A-4147-A177-3AD203B41FA5}">
                      <a16:colId xmlns:a16="http://schemas.microsoft.com/office/drawing/2014/main" val="3400954816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91811081"/>
                    </a:ext>
                  </a:extLst>
                </a:gridCol>
                <a:gridCol w="681518">
                  <a:extLst>
                    <a:ext uri="{9D8B030D-6E8A-4147-A177-3AD203B41FA5}">
                      <a16:colId xmlns:a16="http://schemas.microsoft.com/office/drawing/2014/main" val="3046533438"/>
                    </a:ext>
                  </a:extLst>
                </a:gridCol>
                <a:gridCol w="691280">
                  <a:extLst>
                    <a:ext uri="{9D8B030D-6E8A-4147-A177-3AD203B41FA5}">
                      <a16:colId xmlns:a16="http://schemas.microsoft.com/office/drawing/2014/main" val="1681232260"/>
                    </a:ext>
                  </a:extLst>
                </a:gridCol>
                <a:gridCol w="1383708">
                  <a:extLst>
                    <a:ext uri="{9D8B030D-6E8A-4147-A177-3AD203B41FA5}">
                      <a16:colId xmlns:a16="http://schemas.microsoft.com/office/drawing/2014/main" val="1530129579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Kondisi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Percepatan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Kecepatan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514799"/>
                  </a:ext>
                </a:extLst>
              </a:tr>
              <a:tr h="211963"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Min(-)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Max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Min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Max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2733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0,9459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-0,1351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0,5949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87871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0,9459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0,9889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-0,1349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0,5937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964149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0,9459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0,9914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-0,1346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85482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0,9459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0,9938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-0,1343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4,5147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778338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AFC4537-8DC6-4104-9EF3-D14A017BE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647308"/>
              </p:ext>
            </p:extLst>
          </p:nvPr>
        </p:nvGraphicFramePr>
        <p:xfrm>
          <a:off x="3100724" y="3588101"/>
          <a:ext cx="5003166" cy="1144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0">
                  <a:extLst>
                    <a:ext uri="{9D8B030D-6E8A-4147-A177-3AD203B41FA5}">
                      <a16:colId xmlns:a16="http://schemas.microsoft.com/office/drawing/2014/main" val="1991598854"/>
                    </a:ext>
                  </a:extLst>
                </a:gridCol>
                <a:gridCol w="782570">
                  <a:extLst>
                    <a:ext uri="{9D8B030D-6E8A-4147-A177-3AD203B41FA5}">
                      <a16:colId xmlns:a16="http://schemas.microsoft.com/office/drawing/2014/main" val="3400954816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91811081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46533438"/>
                    </a:ext>
                  </a:extLst>
                </a:gridCol>
                <a:gridCol w="691280">
                  <a:extLst>
                    <a:ext uri="{9D8B030D-6E8A-4147-A177-3AD203B41FA5}">
                      <a16:colId xmlns:a16="http://schemas.microsoft.com/office/drawing/2014/main" val="1681232260"/>
                    </a:ext>
                  </a:extLst>
                </a:gridCol>
                <a:gridCol w="1383708">
                  <a:extLst>
                    <a:ext uri="{9D8B030D-6E8A-4147-A177-3AD203B41FA5}">
                      <a16:colId xmlns:a16="http://schemas.microsoft.com/office/drawing/2014/main" val="1530129579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Kondisi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Percepatan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Kecepatan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51479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Min(-)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Min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2733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87871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964149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85482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77833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8079FBE-6981-4387-ADDF-AC59C690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695555"/>
              </p:ext>
            </p:extLst>
          </p:nvPr>
        </p:nvGraphicFramePr>
        <p:xfrm>
          <a:off x="3109969" y="5119241"/>
          <a:ext cx="5003166" cy="1144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0">
                  <a:extLst>
                    <a:ext uri="{9D8B030D-6E8A-4147-A177-3AD203B41FA5}">
                      <a16:colId xmlns:a16="http://schemas.microsoft.com/office/drawing/2014/main" val="1991598854"/>
                    </a:ext>
                  </a:extLst>
                </a:gridCol>
                <a:gridCol w="782570">
                  <a:extLst>
                    <a:ext uri="{9D8B030D-6E8A-4147-A177-3AD203B41FA5}">
                      <a16:colId xmlns:a16="http://schemas.microsoft.com/office/drawing/2014/main" val="3400954816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91811081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46533438"/>
                    </a:ext>
                  </a:extLst>
                </a:gridCol>
                <a:gridCol w="691280">
                  <a:extLst>
                    <a:ext uri="{9D8B030D-6E8A-4147-A177-3AD203B41FA5}">
                      <a16:colId xmlns:a16="http://schemas.microsoft.com/office/drawing/2014/main" val="1681232260"/>
                    </a:ext>
                  </a:extLst>
                </a:gridCol>
                <a:gridCol w="1383708">
                  <a:extLst>
                    <a:ext uri="{9D8B030D-6E8A-4147-A177-3AD203B41FA5}">
                      <a16:colId xmlns:a16="http://schemas.microsoft.com/office/drawing/2014/main" val="1530129579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Kondisi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Percepatan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Kecepatan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51479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Min(-)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Max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Min</a:t>
                      </a:r>
                      <a:endParaRPr lang="en-US" sz="12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2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2733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0,0033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87871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964149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55P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85482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77P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0,9459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4,4500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778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39451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P spid="18" grpId="0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LAMPIRAN (2)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7951" y="6358314"/>
            <a:ext cx="2743200" cy="365125"/>
          </a:xfrm>
        </p:spPr>
        <p:txBody>
          <a:bodyPr/>
          <a:lstStyle/>
          <a:p>
            <a:fld id="{31A55E28-1F95-4383-A57E-B47419584FD7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69CF-D836-4D65-A380-09A921565A15}"/>
              </a:ext>
            </a:extLst>
          </p:cNvPr>
          <p:cNvSpPr txBox="1"/>
          <p:nvPr/>
        </p:nvSpPr>
        <p:spPr>
          <a:xfrm>
            <a:off x="282102" y="1293779"/>
            <a:ext cx="1022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Hasil </a:t>
            </a:r>
            <a:r>
              <a:rPr lang="en-US" sz="1400" dirty="0" err="1"/>
              <a:t>batas</a:t>
            </a:r>
            <a:r>
              <a:rPr lang="en-US" sz="1400" dirty="0"/>
              <a:t> </a:t>
            </a:r>
            <a:r>
              <a:rPr lang="en-US" sz="1400" dirty="0" err="1"/>
              <a:t>percepatan</a:t>
            </a:r>
            <a:r>
              <a:rPr lang="en-US" sz="1400" dirty="0"/>
              <a:t>, </a:t>
            </a:r>
            <a:r>
              <a:rPr lang="en-US" sz="1400" dirty="0" err="1"/>
              <a:t>batas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, dan </a:t>
            </a:r>
            <a:r>
              <a:rPr lang="en-US" sz="1400" dirty="0" err="1"/>
              <a:t>selisih</a:t>
            </a:r>
            <a:r>
              <a:rPr lang="en-US" sz="1400" dirty="0"/>
              <a:t> </a:t>
            </a:r>
            <a:r>
              <a:rPr lang="en-US" sz="1400" dirty="0" err="1"/>
              <a:t>posisi</a:t>
            </a:r>
            <a:r>
              <a:rPr lang="en-US" sz="1400" dirty="0"/>
              <a:t> </a:t>
            </a:r>
            <a:r>
              <a:rPr lang="en-US" sz="1400" dirty="0" err="1"/>
              <a:t>akhir</a:t>
            </a:r>
            <a:r>
              <a:rPr lang="en-US" sz="1400" dirty="0"/>
              <a:t> pada </a:t>
            </a:r>
            <a:r>
              <a:rPr lang="en-US" sz="1400" dirty="0" err="1"/>
              <a:t>pengujian</a:t>
            </a:r>
            <a:r>
              <a:rPr lang="en-US" sz="1400" dirty="0"/>
              <a:t> </a:t>
            </a:r>
            <a:r>
              <a:rPr lang="en-US" sz="1400" dirty="0" err="1"/>
              <a:t>variasi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r>
              <a:rPr lang="en-US" sz="1400" dirty="0"/>
              <a:t> </a:t>
            </a:r>
            <a:r>
              <a:rPr lang="en-US" sz="1400" dirty="0" err="1"/>
              <a:t>lainnya</a:t>
            </a:r>
            <a:r>
              <a:rPr lang="en-US" sz="1400" dirty="0"/>
              <a:t> (</a:t>
            </a:r>
            <a:r>
              <a:rPr lang="en-US" sz="1400" dirty="0" err="1"/>
              <a:t>diluar</a:t>
            </a:r>
            <a:r>
              <a:rPr lang="en-US" sz="1400" dirty="0"/>
              <a:t> </a:t>
            </a:r>
            <a:r>
              <a:rPr lang="en-US" sz="1400" dirty="0" err="1"/>
              <a:t>perancangan</a:t>
            </a:r>
            <a:r>
              <a:rPr lang="en-US" sz="1400" dirty="0"/>
              <a:t>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9A6B4E-9EB6-44D7-9139-2A2E49B9C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04085"/>
              </p:ext>
            </p:extLst>
          </p:nvPr>
        </p:nvGraphicFramePr>
        <p:xfrm>
          <a:off x="3073421" y="2051881"/>
          <a:ext cx="5003166" cy="1144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2570">
                  <a:extLst>
                    <a:ext uri="{9D8B030D-6E8A-4147-A177-3AD203B41FA5}">
                      <a16:colId xmlns:a16="http://schemas.microsoft.com/office/drawing/2014/main" val="1991598854"/>
                    </a:ext>
                  </a:extLst>
                </a:gridCol>
                <a:gridCol w="782570">
                  <a:extLst>
                    <a:ext uri="{9D8B030D-6E8A-4147-A177-3AD203B41FA5}">
                      <a16:colId xmlns:a16="http://schemas.microsoft.com/office/drawing/2014/main" val="3400954816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91811081"/>
                    </a:ext>
                  </a:extLst>
                </a:gridCol>
                <a:gridCol w="681519">
                  <a:extLst>
                    <a:ext uri="{9D8B030D-6E8A-4147-A177-3AD203B41FA5}">
                      <a16:colId xmlns:a16="http://schemas.microsoft.com/office/drawing/2014/main" val="3046533438"/>
                    </a:ext>
                  </a:extLst>
                </a:gridCol>
                <a:gridCol w="691280">
                  <a:extLst>
                    <a:ext uri="{9D8B030D-6E8A-4147-A177-3AD203B41FA5}">
                      <a16:colId xmlns:a16="http://schemas.microsoft.com/office/drawing/2014/main" val="1681232260"/>
                    </a:ext>
                  </a:extLst>
                </a:gridCol>
                <a:gridCol w="1383708">
                  <a:extLst>
                    <a:ext uri="{9D8B030D-6E8A-4147-A177-3AD203B41FA5}">
                      <a16:colId xmlns:a16="http://schemas.microsoft.com/office/drawing/2014/main" val="1530129579"/>
                    </a:ext>
                  </a:extLst>
                </a:gridCol>
              </a:tblGrid>
              <a:tr h="17081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Kondisi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Kecepatan (m/s)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Percepatan (m/s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>
                          <a:effectLst/>
                          <a:latin typeface="+mn-lt"/>
                        </a:rPr>
                        <a:t>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9514799"/>
                  </a:ext>
                </a:extLst>
              </a:tr>
              <a:tr h="1708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Min(-)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273375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-0,1344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4,5140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0,9459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0,9902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0,5885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8787111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-0,1346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4,5150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0,9459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0,9902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0,5908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9964149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105%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-0,1349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4,5150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0,9459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0,9902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0,5954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62854827"/>
                  </a:ext>
                </a:extLst>
              </a:tr>
              <a:tr h="1708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110%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-0,1351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4,5150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0,9459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0,9902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0,5977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357783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DCA8D9-1C36-400F-8BCB-0AEB364A0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98595"/>
              </p:ext>
            </p:extLst>
          </p:nvPr>
        </p:nvGraphicFramePr>
        <p:xfrm>
          <a:off x="3088026" y="3584642"/>
          <a:ext cx="4988561" cy="1144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71971">
                  <a:extLst>
                    <a:ext uri="{9D8B030D-6E8A-4147-A177-3AD203B41FA5}">
                      <a16:colId xmlns:a16="http://schemas.microsoft.com/office/drawing/2014/main" val="1575212706"/>
                    </a:ext>
                  </a:extLst>
                </a:gridCol>
                <a:gridCol w="771971">
                  <a:extLst>
                    <a:ext uri="{9D8B030D-6E8A-4147-A177-3AD203B41FA5}">
                      <a16:colId xmlns:a16="http://schemas.microsoft.com/office/drawing/2014/main" val="4146002960"/>
                    </a:ext>
                  </a:extLst>
                </a:gridCol>
                <a:gridCol w="684221">
                  <a:extLst>
                    <a:ext uri="{9D8B030D-6E8A-4147-A177-3AD203B41FA5}">
                      <a16:colId xmlns:a16="http://schemas.microsoft.com/office/drawing/2014/main" val="1529035626"/>
                    </a:ext>
                  </a:extLst>
                </a:gridCol>
                <a:gridCol w="684221">
                  <a:extLst>
                    <a:ext uri="{9D8B030D-6E8A-4147-A177-3AD203B41FA5}">
                      <a16:colId xmlns:a16="http://schemas.microsoft.com/office/drawing/2014/main" val="3836044366"/>
                    </a:ext>
                  </a:extLst>
                </a:gridCol>
                <a:gridCol w="691677">
                  <a:extLst>
                    <a:ext uri="{9D8B030D-6E8A-4147-A177-3AD203B41FA5}">
                      <a16:colId xmlns:a16="http://schemas.microsoft.com/office/drawing/2014/main" val="906586286"/>
                    </a:ext>
                  </a:extLst>
                </a:gridCol>
                <a:gridCol w="1384500">
                  <a:extLst>
                    <a:ext uri="{9D8B030D-6E8A-4147-A177-3AD203B41FA5}">
                      <a16:colId xmlns:a16="http://schemas.microsoft.com/office/drawing/2014/main" val="2648911847"/>
                    </a:ext>
                  </a:extLst>
                </a:gridCol>
              </a:tblGrid>
              <a:tr h="169545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Kondisi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Kecepatan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(m/s)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Percepatan (m/s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>
                          <a:effectLst/>
                          <a:latin typeface="+mn-lt"/>
                        </a:rPr>
                        <a:t>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82123160"/>
                  </a:ext>
                </a:extLst>
              </a:tr>
              <a:tr h="1695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Max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Min(-)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14624230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4,4500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0,9488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0,9465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0,0059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4778749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-1,2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0,9468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66892439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105%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-1,3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0,9468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1757136"/>
                  </a:ext>
                </a:extLst>
              </a:tr>
              <a:tr h="1695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110%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-1,4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-5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0,9468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86747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775F80-928D-4B02-B293-F54A9A1B8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331899"/>
              </p:ext>
            </p:extLst>
          </p:nvPr>
        </p:nvGraphicFramePr>
        <p:xfrm>
          <a:off x="3103267" y="5117403"/>
          <a:ext cx="4973320" cy="11447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248">
                  <a:extLst>
                    <a:ext uri="{9D8B030D-6E8A-4147-A177-3AD203B41FA5}">
                      <a16:colId xmlns:a16="http://schemas.microsoft.com/office/drawing/2014/main" val="2677925257"/>
                    </a:ext>
                  </a:extLst>
                </a:gridCol>
                <a:gridCol w="787248">
                  <a:extLst>
                    <a:ext uri="{9D8B030D-6E8A-4147-A177-3AD203B41FA5}">
                      <a16:colId xmlns:a16="http://schemas.microsoft.com/office/drawing/2014/main" val="1238871001"/>
                    </a:ext>
                  </a:extLst>
                </a:gridCol>
                <a:gridCol w="677877">
                  <a:extLst>
                    <a:ext uri="{9D8B030D-6E8A-4147-A177-3AD203B41FA5}">
                      <a16:colId xmlns:a16="http://schemas.microsoft.com/office/drawing/2014/main" val="177356020"/>
                    </a:ext>
                  </a:extLst>
                </a:gridCol>
                <a:gridCol w="678988">
                  <a:extLst>
                    <a:ext uri="{9D8B030D-6E8A-4147-A177-3AD203B41FA5}">
                      <a16:colId xmlns:a16="http://schemas.microsoft.com/office/drawing/2014/main" val="3030514750"/>
                    </a:ext>
                  </a:extLst>
                </a:gridCol>
                <a:gridCol w="680653">
                  <a:extLst>
                    <a:ext uri="{9D8B030D-6E8A-4147-A177-3AD203B41FA5}">
                      <a16:colId xmlns:a16="http://schemas.microsoft.com/office/drawing/2014/main" val="3465161939"/>
                    </a:ext>
                  </a:extLst>
                </a:gridCol>
                <a:gridCol w="1361306">
                  <a:extLst>
                    <a:ext uri="{9D8B030D-6E8A-4147-A177-3AD203B41FA5}">
                      <a16:colId xmlns:a16="http://schemas.microsoft.com/office/drawing/2014/main" val="742696378"/>
                    </a:ext>
                  </a:extLst>
                </a:gridCol>
              </a:tblGrid>
              <a:tr h="177800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Kondisi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Kecepatan (m/s)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Percepatan (m/s</a:t>
                      </a:r>
                      <a:r>
                        <a:rPr lang="en-US" sz="1200" baseline="30000">
                          <a:effectLst/>
                          <a:latin typeface="+mn-lt"/>
                        </a:rPr>
                        <a:t>2</a:t>
                      </a:r>
                      <a:r>
                        <a:rPr lang="en-US" sz="1200">
                          <a:effectLst/>
                          <a:latin typeface="+mn-lt"/>
                        </a:rPr>
                        <a:t>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  <a:latin typeface="+mn-lt"/>
                        </a:rPr>
                        <a:t>Selisih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Posisi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200" dirty="0" err="1">
                          <a:effectLst/>
                          <a:latin typeface="+mn-lt"/>
                        </a:rPr>
                        <a:t>Akhir</a:t>
                      </a:r>
                      <a:r>
                        <a:rPr lang="en-US" sz="1200" dirty="0">
                          <a:effectLst/>
                          <a:latin typeface="+mn-lt"/>
                        </a:rPr>
                        <a:t> (m)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39437495"/>
                  </a:ext>
                </a:extLst>
              </a:tr>
              <a:tr h="177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Min(-)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Max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24796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0,9461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5468734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95%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0,9461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461872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105%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+mn-lt"/>
                        </a:rPr>
                        <a:t>-5 x 10</a:t>
                      </a:r>
                      <a:r>
                        <a:rPr lang="en-US" sz="1200" baseline="30000" dirty="0">
                          <a:effectLst/>
                          <a:latin typeface="+mn-lt"/>
                        </a:rPr>
                        <a:t>-6</a:t>
                      </a:r>
                      <a:endParaRPr lang="en-US" sz="1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0,9462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39196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110%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4,4500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0,9490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+mn-lt"/>
                        </a:rPr>
                        <a:t>0,9461</a:t>
                      </a:r>
                      <a:endParaRPr lang="en-US" sz="1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0,0056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63180420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59C326A-6ACD-4DDF-B524-08F229B88D13}"/>
              </a:ext>
            </a:extLst>
          </p:cNvPr>
          <p:cNvSpPr/>
          <p:nvPr/>
        </p:nvSpPr>
        <p:spPr>
          <a:xfrm>
            <a:off x="3073421" y="1790271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L.4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</a:t>
            </a:r>
            <a:r>
              <a:rPr lang="en-US" sz="1100" i="1" dirty="0"/>
              <a:t>Auto Tuning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22EDB3-42EF-4B79-9247-8340BE386E9E}"/>
              </a:ext>
            </a:extLst>
          </p:cNvPr>
          <p:cNvSpPr/>
          <p:nvPr/>
        </p:nvSpPr>
        <p:spPr>
          <a:xfrm>
            <a:off x="2878752" y="3326491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L.5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PSO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72A0FE-0469-494D-9E09-5D4C5ED72354}"/>
              </a:ext>
            </a:extLst>
          </p:cNvPr>
          <p:cNvSpPr/>
          <p:nvPr/>
        </p:nvSpPr>
        <p:spPr>
          <a:xfrm>
            <a:off x="3059769" y="4862711"/>
            <a:ext cx="50304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11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Tabel</a:t>
            </a:r>
            <a:r>
              <a:rPr lang="en-US" sz="1100" b="1" dirty="0">
                <a:ea typeface="Calibri" panose="020F0502020204030204" pitchFamily="34" charset="0"/>
                <a:cs typeface="Times New Roman" panose="02020603050405020304" pitchFamily="18" charset="0"/>
              </a:rPr>
              <a:t> L.6 </a:t>
            </a:r>
            <a:r>
              <a:rPr lang="en-US" sz="1100" dirty="0"/>
              <a:t>Hasil </a:t>
            </a:r>
            <a:r>
              <a:rPr lang="en-US" sz="1100" dirty="0" err="1"/>
              <a:t>Pengontrol</a:t>
            </a:r>
            <a:r>
              <a:rPr lang="en-US" sz="1100" dirty="0"/>
              <a:t> PID PSO – </a:t>
            </a:r>
            <a:r>
              <a:rPr lang="en-US" sz="1100" dirty="0" err="1"/>
              <a:t>Logika</a:t>
            </a:r>
            <a:r>
              <a:rPr lang="en-US" sz="1100" dirty="0"/>
              <a:t> </a:t>
            </a:r>
            <a:r>
              <a:rPr lang="en-US" sz="1100" i="1" dirty="0"/>
              <a:t>Fuzzy </a:t>
            </a:r>
            <a:r>
              <a:rPr lang="en-US" sz="1100" dirty="0" err="1"/>
              <a:t>Sugeno</a:t>
            </a:r>
            <a:endParaRPr lang="en-US" sz="11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16463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  <p:bldP spid="12" grpId="0"/>
      <p:bldP spid="13" grpId="0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FE65774C-576C-4615-BCF0-FC39DE00FFB4}"/>
              </a:ext>
            </a:extLst>
          </p:cNvPr>
          <p:cNvSpPr/>
          <p:nvPr/>
        </p:nvSpPr>
        <p:spPr>
          <a:xfrm rot="5400000" flipH="1" flipV="1">
            <a:off x="7413305" y="2035694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A03CAED6-BC6E-4C1A-8FF2-E8749C202BCD}"/>
              </a:ext>
            </a:extLst>
          </p:cNvPr>
          <p:cNvSpPr/>
          <p:nvPr/>
        </p:nvSpPr>
        <p:spPr>
          <a:xfrm rot="16200000">
            <a:off x="9867824" y="4528284"/>
            <a:ext cx="3369088" cy="1333446"/>
          </a:xfrm>
          <a:prstGeom prst="rt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793E28E-B6B6-4574-A9A3-0905A09D4172}"/>
              </a:ext>
            </a:extLst>
          </p:cNvPr>
          <p:cNvSpPr/>
          <p:nvPr/>
        </p:nvSpPr>
        <p:spPr>
          <a:xfrm>
            <a:off x="1306356" y="-4"/>
            <a:ext cx="3635410" cy="6857999"/>
          </a:xfrm>
          <a:prstGeom prst="parallelogram">
            <a:avLst>
              <a:gd name="adj" fmla="val 72486"/>
            </a:avLst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7A3103D-DFA7-44F6-BB1B-3F028EF5A558}"/>
              </a:ext>
            </a:extLst>
          </p:cNvPr>
          <p:cNvSpPr/>
          <p:nvPr/>
        </p:nvSpPr>
        <p:spPr>
          <a:xfrm>
            <a:off x="0" y="1067541"/>
            <a:ext cx="5086904" cy="4722921"/>
          </a:xfrm>
          <a:prstGeom prst="parallelogram">
            <a:avLst>
              <a:gd name="adj" fmla="val 39025"/>
            </a:avLst>
          </a:prstGeom>
          <a:blipFill dpi="0" rotWithShape="1">
            <a:blip r:embed="rId3"/>
            <a:srcRect/>
            <a:stretch>
              <a:fillRect l="-27000" r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B00470E-DBFF-4691-B216-97996BFD5F24}"/>
              </a:ext>
            </a:extLst>
          </p:cNvPr>
          <p:cNvSpPr/>
          <p:nvPr/>
        </p:nvSpPr>
        <p:spPr>
          <a:xfrm>
            <a:off x="2366867" y="5450863"/>
            <a:ext cx="1448310" cy="1407137"/>
          </a:xfrm>
          <a:prstGeom prst="parallelogram">
            <a:avLst>
              <a:gd name="adj" fmla="val 3830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ECBB49DF-4CCB-43BD-B00E-7D61D4202967}"/>
              </a:ext>
            </a:extLst>
          </p:cNvPr>
          <p:cNvSpPr/>
          <p:nvPr/>
        </p:nvSpPr>
        <p:spPr>
          <a:xfrm rot="5400000">
            <a:off x="-2048523" y="2048520"/>
            <a:ext cx="6858001" cy="2760956"/>
          </a:xfrm>
          <a:prstGeom prst="rtTriangle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C4A3AC0-C3B8-4AD4-9B25-10D8AC4FD6BE}"/>
              </a:ext>
            </a:extLst>
          </p:cNvPr>
          <p:cNvSpPr/>
          <p:nvPr/>
        </p:nvSpPr>
        <p:spPr>
          <a:xfrm>
            <a:off x="394086" y="-485034"/>
            <a:ext cx="1972781" cy="4555513"/>
          </a:xfrm>
          <a:prstGeom prst="parallelogram">
            <a:avLst>
              <a:gd name="adj" fmla="val 904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B5ECCEF-E117-4599-BA58-AF5DE36B69AB}"/>
              </a:ext>
            </a:extLst>
          </p:cNvPr>
          <p:cNvSpPr/>
          <p:nvPr/>
        </p:nvSpPr>
        <p:spPr>
          <a:xfrm>
            <a:off x="1935332" y="-1677165"/>
            <a:ext cx="1365910" cy="1407137"/>
          </a:xfrm>
          <a:prstGeom prst="parallelogram">
            <a:avLst>
              <a:gd name="adj" fmla="val 40975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C447C6-AA7F-4D72-A861-4986779505E1}"/>
              </a:ext>
            </a:extLst>
          </p:cNvPr>
          <p:cNvSpPr txBox="1"/>
          <p:nvPr/>
        </p:nvSpPr>
        <p:spPr>
          <a:xfrm>
            <a:off x="5970316" y="3716536"/>
            <a:ext cx="4075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Century Gothic" panose="020B0502020202020204" pitchFamily="34" charset="0"/>
              </a:rPr>
              <a:t>TERIMAKASIH</a:t>
            </a:r>
            <a:endParaRPr lang="en-US" sz="4000" b="1" i="1" dirty="0">
              <a:latin typeface="Century Gothic" panose="020B0502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A0E9E04-7D9D-4DC2-B2E2-83D943E00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6" y="143887"/>
            <a:ext cx="639339" cy="63933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6A7DB0-E824-4763-9B03-FE5476B059A9}"/>
              </a:ext>
            </a:extLst>
          </p:cNvPr>
          <p:cNvCxnSpPr>
            <a:cxnSpLocks/>
          </p:cNvCxnSpPr>
          <p:nvPr/>
        </p:nvCxnSpPr>
        <p:spPr>
          <a:xfrm>
            <a:off x="5893681" y="3591689"/>
            <a:ext cx="4228546" cy="0"/>
          </a:xfrm>
          <a:prstGeom prst="line">
            <a:avLst/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80085B8-64D9-42F5-BEC6-B4F110223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71" y="158183"/>
            <a:ext cx="640080" cy="639338"/>
          </a:xfrm>
          <a:prstGeom prst="ellipse">
            <a:avLst/>
          </a:prstGeom>
        </p:spPr>
      </p:pic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88B6783-E1A2-4C24-9A46-3E551A7C6697}"/>
              </a:ext>
            </a:extLst>
          </p:cNvPr>
          <p:cNvSpPr/>
          <p:nvPr/>
        </p:nvSpPr>
        <p:spPr>
          <a:xfrm>
            <a:off x="719206" y="7115742"/>
            <a:ext cx="1972781" cy="4555513"/>
          </a:xfrm>
          <a:prstGeom prst="parallelogram">
            <a:avLst>
              <a:gd name="adj" fmla="val 90403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5BE3D42-1958-4217-B42F-EFF5B944B890}"/>
              </a:ext>
            </a:extLst>
          </p:cNvPr>
          <p:cNvPicPr/>
          <p:nvPr/>
        </p:nvPicPr>
        <p:blipFill rotWithShape="1">
          <a:blip r:embed="rId6"/>
          <a:srcRect l="17891" t="4106" r="18014" b="28835"/>
          <a:stretch/>
        </p:blipFill>
        <p:spPr>
          <a:xfrm>
            <a:off x="5747304" y="2622856"/>
            <a:ext cx="3228392" cy="7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306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05286 0.242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1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6 4.07407E-6 L 0.15404 -0.5747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2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45 2.22222E-6 L 0.08919 2.22222E-6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116D879-A4E2-480D-AB56-362B1363B219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RUMUSAN MASALAH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9427965-4F90-43BE-AF81-E49463DF32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4" r="21348"/>
          <a:stretch/>
        </p:blipFill>
        <p:spPr>
          <a:xfrm>
            <a:off x="0" y="1708381"/>
            <a:ext cx="4781550" cy="41102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7206BCA-735A-45DF-B98E-9907A664E31C}"/>
              </a:ext>
            </a:extLst>
          </p:cNvPr>
          <p:cNvSpPr/>
          <p:nvPr/>
        </p:nvSpPr>
        <p:spPr>
          <a:xfrm>
            <a:off x="3988807" y="1874766"/>
            <a:ext cx="7161202" cy="805070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08E0A0-3B99-4F3A-B787-9388FF1C8325}"/>
              </a:ext>
            </a:extLst>
          </p:cNvPr>
          <p:cNvSpPr txBox="1"/>
          <p:nvPr/>
        </p:nvSpPr>
        <p:spPr>
          <a:xfrm>
            <a:off x="4801778" y="2146230"/>
            <a:ext cx="611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Perjalanan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masih</a:t>
            </a:r>
            <a:r>
              <a:rPr lang="en-US" sz="1400" dirty="0"/>
              <a:t> </a:t>
            </a:r>
            <a:r>
              <a:rPr lang="en-US" sz="1400" dirty="0" err="1"/>
              <a:t>dioperasikan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manual oleh </a:t>
            </a:r>
            <a:r>
              <a:rPr lang="en-US" sz="1400" dirty="0" err="1"/>
              <a:t>masinis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9B1DED-99B2-4C9E-8218-4980C336887C}"/>
              </a:ext>
            </a:extLst>
          </p:cNvPr>
          <p:cNvSpPr/>
          <p:nvPr/>
        </p:nvSpPr>
        <p:spPr>
          <a:xfrm>
            <a:off x="3988807" y="2831838"/>
            <a:ext cx="7161202" cy="805070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91C26D-2A29-4054-B7FF-C39AF081DCFD}"/>
              </a:ext>
            </a:extLst>
          </p:cNvPr>
          <p:cNvSpPr txBox="1"/>
          <p:nvPr/>
        </p:nvSpPr>
        <p:spPr>
          <a:xfrm>
            <a:off x="4807040" y="2972763"/>
            <a:ext cx="611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Rancangan</a:t>
            </a:r>
            <a:r>
              <a:rPr lang="en-US" sz="1400" dirty="0"/>
              <a:t> </a:t>
            </a:r>
            <a:r>
              <a:rPr lang="en-US" sz="1400" dirty="0" err="1"/>
              <a:t>profil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dan </a:t>
            </a:r>
            <a:r>
              <a:rPr lang="en-US" sz="1400" dirty="0" err="1"/>
              <a:t>kontrol</a:t>
            </a:r>
            <a:r>
              <a:rPr lang="en-US" sz="1400" dirty="0"/>
              <a:t> </a:t>
            </a:r>
            <a:r>
              <a:rPr lang="en-US" sz="1400" dirty="0" err="1"/>
              <a:t>kecepatan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mampu</a:t>
            </a:r>
            <a:r>
              <a:rPr lang="en-US" sz="1400" dirty="0"/>
              <a:t> </a:t>
            </a:r>
            <a:r>
              <a:rPr lang="en-US" sz="1400" dirty="0" err="1"/>
              <a:t>menghasilkan</a:t>
            </a:r>
            <a:r>
              <a:rPr lang="en-US" sz="1400" dirty="0"/>
              <a:t> </a:t>
            </a:r>
            <a:r>
              <a:rPr lang="en-US" sz="1400" dirty="0" err="1"/>
              <a:t>performa</a:t>
            </a:r>
            <a:r>
              <a:rPr lang="en-US" sz="1400" dirty="0"/>
              <a:t> optimal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72A4477-1D59-4349-A203-E0B15A4D9728}"/>
              </a:ext>
            </a:extLst>
          </p:cNvPr>
          <p:cNvSpPr/>
          <p:nvPr/>
        </p:nvSpPr>
        <p:spPr>
          <a:xfrm>
            <a:off x="3988807" y="3788910"/>
            <a:ext cx="7161202" cy="805070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97C978-44EE-457D-8540-AE9A3FD7AF41}"/>
              </a:ext>
            </a:extLst>
          </p:cNvPr>
          <p:cNvSpPr/>
          <p:nvPr/>
        </p:nvSpPr>
        <p:spPr>
          <a:xfrm>
            <a:off x="3988807" y="4845294"/>
            <a:ext cx="7161202" cy="805070"/>
          </a:xfrm>
          <a:prstGeom prst="rect">
            <a:avLst/>
          </a:prstGeom>
          <a:solidFill>
            <a:schemeClr val="bg1">
              <a:lumMod val="50000"/>
              <a:alpha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677464-8B8E-4BA6-8B6D-C7BF5C7D355A}"/>
              </a:ext>
            </a:extLst>
          </p:cNvPr>
          <p:cNvSpPr txBox="1"/>
          <p:nvPr/>
        </p:nvSpPr>
        <p:spPr>
          <a:xfrm>
            <a:off x="4807040" y="3931694"/>
            <a:ext cx="6112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 err="1"/>
              <a:t>Adanya</a:t>
            </a:r>
            <a:r>
              <a:rPr lang="en-US" sz="1400" dirty="0"/>
              <a:t> </a:t>
            </a:r>
            <a:r>
              <a:rPr lang="en-US" sz="1400" dirty="0" err="1"/>
              <a:t>gangguan</a:t>
            </a:r>
            <a:r>
              <a:rPr lang="en-US" sz="1400" dirty="0"/>
              <a:t> </a:t>
            </a:r>
            <a:r>
              <a:rPr lang="en-US" sz="1400" dirty="0" err="1"/>
              <a:t>atau</a:t>
            </a:r>
            <a:r>
              <a:rPr lang="en-US" sz="1400" dirty="0"/>
              <a:t> </a:t>
            </a:r>
            <a:r>
              <a:rPr lang="en-US" sz="1400" dirty="0" err="1"/>
              <a:t>ketidakpastian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seperti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</a:t>
            </a:r>
            <a:r>
              <a:rPr lang="en-US" sz="1400" dirty="0" err="1"/>
              <a:t>massa</a:t>
            </a:r>
            <a:r>
              <a:rPr lang="en-US" sz="1400" dirty="0"/>
              <a:t> </a:t>
            </a:r>
            <a:r>
              <a:rPr lang="en-US" sz="1400" dirty="0" err="1"/>
              <a:t>kereta</a:t>
            </a:r>
            <a:r>
              <a:rPr lang="en-US" sz="1400" dirty="0"/>
              <a:t> </a:t>
            </a:r>
            <a:r>
              <a:rPr lang="en-US" sz="1400" dirty="0" err="1"/>
              <a:t>akibat</a:t>
            </a:r>
            <a:r>
              <a:rPr lang="en-US" sz="1400" dirty="0"/>
              <a:t> </a:t>
            </a:r>
            <a:r>
              <a:rPr lang="en-US" sz="1400" dirty="0" err="1"/>
              <a:t>perubahan</a:t>
            </a:r>
            <a:r>
              <a:rPr lang="en-US" sz="1400" dirty="0"/>
              <a:t> </a:t>
            </a:r>
            <a:r>
              <a:rPr lang="en-US" sz="1400" dirty="0" err="1"/>
              <a:t>jumlah</a:t>
            </a:r>
            <a:r>
              <a:rPr lang="en-US" sz="1400" dirty="0"/>
              <a:t> </a:t>
            </a:r>
            <a:r>
              <a:rPr lang="en-US" sz="1400" dirty="0" err="1"/>
              <a:t>penumpang</a:t>
            </a:r>
            <a:endParaRPr lang="en-US" sz="1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62E526-4382-4672-A5E7-51B553EDBB5C}"/>
              </a:ext>
            </a:extLst>
          </p:cNvPr>
          <p:cNvCxnSpPr>
            <a:cxnSpLocks/>
          </p:cNvCxnSpPr>
          <p:nvPr/>
        </p:nvCxnSpPr>
        <p:spPr>
          <a:xfrm>
            <a:off x="8036768" y="2679836"/>
            <a:ext cx="0" cy="152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E2F12A-560D-4346-90E5-5A276DF33B84}"/>
              </a:ext>
            </a:extLst>
          </p:cNvPr>
          <p:cNvCxnSpPr>
            <a:cxnSpLocks/>
          </p:cNvCxnSpPr>
          <p:nvPr/>
        </p:nvCxnSpPr>
        <p:spPr>
          <a:xfrm>
            <a:off x="8016448" y="3636908"/>
            <a:ext cx="0" cy="1520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8FBBF2-DD39-4DC6-9CD8-6A6E653F471B}"/>
              </a:ext>
            </a:extLst>
          </p:cNvPr>
          <p:cNvSpPr txBox="1"/>
          <p:nvPr/>
        </p:nvSpPr>
        <p:spPr>
          <a:xfrm>
            <a:off x="4958080" y="4986219"/>
            <a:ext cx="596145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dirty="0"/>
              <a:t>Error </a:t>
            </a:r>
            <a:r>
              <a:rPr lang="en-US" sz="1400" b="1" dirty="0" err="1"/>
              <a:t>posisi</a:t>
            </a:r>
            <a:r>
              <a:rPr lang="en-US" sz="1400" b="1" dirty="0"/>
              <a:t> </a:t>
            </a:r>
            <a:r>
              <a:rPr lang="en-US" sz="1400" b="1" dirty="0" err="1"/>
              <a:t>atau</a:t>
            </a:r>
            <a:r>
              <a:rPr lang="en-US" sz="1400" b="1" dirty="0"/>
              <a:t> </a:t>
            </a:r>
            <a:r>
              <a:rPr lang="en-US" sz="1400" b="1" dirty="0" err="1"/>
              <a:t>jarak</a:t>
            </a:r>
            <a:r>
              <a:rPr lang="en-US" sz="1400" b="1" dirty="0"/>
              <a:t> </a:t>
            </a:r>
            <a:r>
              <a:rPr lang="en-US" sz="1400" b="1" dirty="0" err="1"/>
              <a:t>akhir</a:t>
            </a:r>
            <a:r>
              <a:rPr lang="en-US" sz="1400" b="1" dirty="0"/>
              <a:t> </a:t>
            </a:r>
            <a:r>
              <a:rPr lang="en-US" sz="1400" b="1" dirty="0" err="1"/>
              <a:t>pemberhentian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b="1" dirty="0"/>
              <a:t>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besar</a:t>
            </a:r>
            <a:r>
              <a:rPr lang="en-US" sz="1400" b="1" dirty="0"/>
              <a:t> </a:t>
            </a:r>
            <a:r>
              <a:rPr lang="en-US" sz="1400" b="1" dirty="0" err="1"/>
              <a:t>sehingga</a:t>
            </a:r>
            <a:r>
              <a:rPr lang="en-US" sz="1400" b="1" dirty="0"/>
              <a:t> </a:t>
            </a:r>
            <a:r>
              <a:rPr lang="en-US" sz="1400" b="1" dirty="0" err="1"/>
              <a:t>kereta</a:t>
            </a:r>
            <a:r>
              <a:rPr lang="en-US" sz="1400" b="1" dirty="0"/>
              <a:t>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berhenti</a:t>
            </a:r>
            <a:r>
              <a:rPr lang="en-US" sz="1400" b="1" dirty="0"/>
              <a:t> </a:t>
            </a:r>
            <a:r>
              <a:rPr lang="en-US" sz="1400" b="1" dirty="0" err="1"/>
              <a:t>tepat</a:t>
            </a:r>
            <a:r>
              <a:rPr lang="en-US" sz="1400" b="1" dirty="0"/>
              <a:t> di </a:t>
            </a:r>
            <a:r>
              <a:rPr lang="en-US" sz="1400" b="1" dirty="0" err="1"/>
              <a:t>pintu</a:t>
            </a:r>
            <a:r>
              <a:rPr lang="en-US" sz="1400" b="1" dirty="0"/>
              <a:t> terminal</a:t>
            </a:r>
          </a:p>
        </p:txBody>
      </p:sp>
    </p:spTree>
    <p:extLst>
      <p:ext uri="{BB962C8B-B14F-4D97-AF65-F5344CB8AC3E}">
        <p14:creationId xmlns:p14="http://schemas.microsoft.com/office/powerpoint/2010/main" val="40264365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8" grpId="0" animBg="1"/>
      <p:bldP spid="40" grpId="0"/>
      <p:bldP spid="41" grpId="0" animBg="1"/>
      <p:bldP spid="43" grpId="0"/>
      <p:bldP spid="44" grpId="0" animBg="1"/>
      <p:bldP spid="47" grpId="0" animBg="1"/>
      <p:bldP spid="49" grpId="0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TUJUAN DAN SASARAN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F2F7071-8F16-48DC-93A1-339A67F61C00}"/>
              </a:ext>
            </a:extLst>
          </p:cNvPr>
          <p:cNvGrpSpPr/>
          <p:nvPr/>
        </p:nvGrpSpPr>
        <p:grpSpPr>
          <a:xfrm>
            <a:off x="1711118" y="2305873"/>
            <a:ext cx="8077296" cy="523220"/>
            <a:chOff x="5616952" y="2518499"/>
            <a:chExt cx="5350397" cy="523220"/>
          </a:xfrm>
          <a:noFill/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26272A4-37D7-4021-B341-F88C63EC604B}"/>
                </a:ext>
              </a:extLst>
            </p:cNvPr>
            <p:cNvSpPr txBox="1"/>
            <p:nvPr/>
          </p:nvSpPr>
          <p:spPr>
            <a:xfrm>
              <a:off x="6435832" y="2518499"/>
              <a:ext cx="453151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err="1"/>
                <a:t>Merancang</a:t>
              </a:r>
              <a:r>
                <a:rPr lang="en-US" sz="1400" dirty="0"/>
                <a:t> </a:t>
              </a:r>
              <a:r>
                <a:rPr lang="en-US" sz="1400" dirty="0" err="1"/>
                <a:t>kontrol</a:t>
              </a:r>
              <a:r>
                <a:rPr lang="en-US" sz="1400" dirty="0"/>
                <a:t> </a:t>
              </a:r>
              <a:r>
                <a:rPr lang="en-US" sz="1400" dirty="0" err="1"/>
                <a:t>kecepatan</a:t>
              </a:r>
              <a:r>
                <a:rPr lang="en-US" sz="1400" dirty="0"/>
                <a:t> optimal </a:t>
              </a:r>
              <a:r>
                <a:rPr lang="en-US" sz="1400" dirty="0" err="1"/>
                <a:t>kereta</a:t>
              </a:r>
              <a:r>
                <a:rPr lang="en-US" sz="1400" dirty="0"/>
                <a:t> APMS </a:t>
              </a:r>
              <a:r>
                <a:rPr lang="en-US" sz="1400" dirty="0" err="1"/>
                <a:t>menggunakan</a:t>
              </a:r>
              <a:r>
                <a:rPr lang="en-US" sz="1400" dirty="0"/>
                <a:t> </a:t>
              </a:r>
              <a:r>
                <a:rPr lang="en-US" sz="1400" dirty="0" err="1"/>
                <a:t>pengontrol</a:t>
              </a:r>
              <a:r>
                <a:rPr lang="en-US" sz="1400" dirty="0"/>
                <a:t> PID </a:t>
              </a:r>
              <a:r>
                <a:rPr lang="en-US" sz="1400" dirty="0" err="1"/>
                <a:t>berbasis</a:t>
              </a:r>
              <a:r>
                <a:rPr lang="en-US" sz="1400" dirty="0"/>
                <a:t> </a:t>
              </a:r>
              <a:r>
                <a:rPr lang="en-US" sz="1400" dirty="0" err="1"/>
                <a:t>algoritma</a:t>
              </a:r>
              <a:r>
                <a:rPr lang="en-US" sz="1400" dirty="0"/>
                <a:t> PSO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C86310-E8B0-4684-B079-B8031CFE0BAF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461665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1665D6-C020-4200-9EB8-1AF1866A57F3}"/>
              </a:ext>
            </a:extLst>
          </p:cNvPr>
          <p:cNvGrpSpPr/>
          <p:nvPr/>
        </p:nvGrpSpPr>
        <p:grpSpPr>
          <a:xfrm>
            <a:off x="1677535" y="2848323"/>
            <a:ext cx="8110877" cy="573947"/>
            <a:chOff x="5616952" y="2519949"/>
            <a:chExt cx="5351452" cy="573947"/>
          </a:xfrm>
          <a:noFill/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6F526BC-6361-4411-9191-5264701778E5}"/>
                </a:ext>
              </a:extLst>
            </p:cNvPr>
            <p:cNvSpPr txBox="1"/>
            <p:nvPr/>
          </p:nvSpPr>
          <p:spPr>
            <a:xfrm>
              <a:off x="6460710" y="2570676"/>
              <a:ext cx="4507694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err="1"/>
                <a:t>Merancang</a:t>
              </a:r>
              <a:r>
                <a:rPr lang="en-US" sz="1400" dirty="0"/>
                <a:t> </a:t>
              </a:r>
              <a:r>
                <a:rPr lang="en-US" sz="1400" dirty="0" err="1"/>
                <a:t>kontrol</a:t>
              </a:r>
              <a:r>
                <a:rPr lang="en-US" sz="1400" dirty="0"/>
                <a:t> </a:t>
              </a:r>
              <a:r>
                <a:rPr lang="en-US" sz="1400" dirty="0" err="1"/>
                <a:t>kecepatan</a:t>
              </a:r>
              <a:r>
                <a:rPr lang="en-US" sz="1400" dirty="0"/>
                <a:t> optimal </a:t>
              </a:r>
              <a:r>
                <a:rPr lang="en-US" sz="1400" dirty="0" err="1"/>
                <a:t>kereta</a:t>
              </a:r>
              <a:r>
                <a:rPr lang="en-US" sz="1400" dirty="0"/>
                <a:t> APMS </a:t>
              </a:r>
              <a:r>
                <a:rPr lang="en-US" sz="1400" dirty="0" err="1"/>
                <a:t>menggunakan</a:t>
              </a:r>
              <a:r>
                <a:rPr lang="en-US" sz="1400" dirty="0"/>
                <a:t> </a:t>
              </a:r>
              <a:r>
                <a:rPr lang="en-US" sz="1400" dirty="0" err="1"/>
                <a:t>pengontrol</a:t>
              </a:r>
              <a:r>
                <a:rPr lang="en-US" sz="1400" dirty="0"/>
                <a:t> PID </a:t>
              </a:r>
              <a:r>
                <a:rPr lang="en-US" sz="1400" dirty="0" err="1"/>
                <a:t>berbasis</a:t>
              </a:r>
              <a:r>
                <a:rPr lang="en-US" sz="1400" dirty="0"/>
                <a:t> </a:t>
              </a:r>
              <a:r>
                <a:rPr lang="en-US" sz="1400" dirty="0" err="1"/>
                <a:t>algoritma</a:t>
              </a:r>
              <a:r>
                <a:rPr lang="en-US" sz="1400" dirty="0"/>
                <a:t> PSO </a:t>
              </a:r>
              <a:r>
                <a:rPr lang="en-US" sz="1400" dirty="0" err="1"/>
                <a:t>dengan</a:t>
              </a:r>
              <a:r>
                <a:rPr lang="en-US" sz="1400" dirty="0"/>
                <a:t> </a:t>
              </a:r>
              <a:r>
                <a:rPr lang="en-US" sz="1400" dirty="0" err="1"/>
                <a:t>logika</a:t>
              </a:r>
              <a:r>
                <a:rPr lang="en-US" sz="1400" dirty="0"/>
                <a:t> </a:t>
              </a:r>
              <a:r>
                <a:rPr lang="en-US" sz="1400" i="1" dirty="0"/>
                <a:t>fuzzy </a:t>
              </a:r>
              <a:r>
                <a:rPr lang="en-US" sz="1400" dirty="0" err="1"/>
                <a:t>Sugeno</a:t>
              </a:r>
              <a:endParaRPr lang="en-US" altLang="ko-KR" sz="1400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54FF74-FD29-45D7-94BF-966E113E2D6C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461665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273EBF-4EA6-4A0E-9C1A-35E0F47F297A}"/>
              </a:ext>
            </a:extLst>
          </p:cNvPr>
          <p:cNvCxnSpPr>
            <a:cxnSpLocks/>
          </p:cNvCxnSpPr>
          <p:nvPr/>
        </p:nvCxnSpPr>
        <p:spPr>
          <a:xfrm flipH="1">
            <a:off x="1684863" y="1371928"/>
            <a:ext cx="8737409" cy="0"/>
          </a:xfrm>
          <a:prstGeom prst="line">
            <a:avLst/>
          </a:prstGeom>
          <a:ln w="444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34FB3BA-3AF1-42EA-83BE-4BFFC088F194}"/>
              </a:ext>
            </a:extLst>
          </p:cNvPr>
          <p:cNvCxnSpPr>
            <a:cxnSpLocks/>
          </p:cNvCxnSpPr>
          <p:nvPr/>
        </p:nvCxnSpPr>
        <p:spPr>
          <a:xfrm flipV="1">
            <a:off x="10422272" y="1404455"/>
            <a:ext cx="0" cy="4928676"/>
          </a:xfrm>
          <a:prstGeom prst="line">
            <a:avLst/>
          </a:prstGeom>
          <a:ln w="4445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A6B752D-A44C-429D-9FA7-162E3BBB3D9B}"/>
              </a:ext>
            </a:extLst>
          </p:cNvPr>
          <p:cNvGrpSpPr/>
          <p:nvPr/>
        </p:nvGrpSpPr>
        <p:grpSpPr>
          <a:xfrm>
            <a:off x="1698710" y="4229594"/>
            <a:ext cx="8000482" cy="461665"/>
            <a:chOff x="5616952" y="2519949"/>
            <a:chExt cx="5332857" cy="461665"/>
          </a:xfrm>
          <a:noFill/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222E9CE-1A82-42A8-9E3A-138A8825367F}"/>
                </a:ext>
              </a:extLst>
            </p:cNvPr>
            <p:cNvSpPr txBox="1"/>
            <p:nvPr/>
          </p:nvSpPr>
          <p:spPr>
            <a:xfrm>
              <a:off x="6442117" y="2630635"/>
              <a:ext cx="450769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err="1"/>
                <a:t>Kereta</a:t>
              </a:r>
              <a:r>
                <a:rPr lang="en-US" sz="1400" dirty="0"/>
                <a:t> </a:t>
              </a:r>
              <a:r>
                <a:rPr lang="en-US" sz="1400" dirty="0" err="1"/>
                <a:t>mampu</a:t>
              </a:r>
              <a:r>
                <a:rPr lang="en-US" sz="1400" dirty="0"/>
                <a:t> </a:t>
              </a:r>
              <a:r>
                <a:rPr lang="en-US" sz="1400" dirty="0" err="1"/>
                <a:t>mengikuti</a:t>
              </a:r>
              <a:r>
                <a:rPr lang="en-US" sz="1400" dirty="0"/>
                <a:t> </a:t>
              </a:r>
              <a:r>
                <a:rPr lang="en-US" sz="1400" dirty="0" err="1"/>
                <a:t>profil</a:t>
              </a:r>
              <a:r>
                <a:rPr lang="en-US" sz="1400" dirty="0"/>
                <a:t> yang </a:t>
              </a:r>
              <a:r>
                <a:rPr lang="en-US" sz="1400" dirty="0" err="1"/>
                <a:t>diberikan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90D55C-34B3-4BBE-8525-0A360C13B669}"/>
                </a:ext>
              </a:extLst>
            </p:cNvPr>
            <p:cNvSpPr txBox="1"/>
            <p:nvPr/>
          </p:nvSpPr>
          <p:spPr>
            <a:xfrm>
              <a:off x="5616952" y="2519949"/>
              <a:ext cx="958096" cy="461665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cs typeface="Arial" pitchFamily="34" charset="0"/>
                </a:rPr>
                <a:t>01</a:t>
              </a:r>
              <a:endParaRPr lang="ko-KR" altLang="en-US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2658F00-9848-4005-BC53-E0F28A244E74}"/>
              </a:ext>
            </a:extLst>
          </p:cNvPr>
          <p:cNvGrpSpPr/>
          <p:nvPr/>
        </p:nvGrpSpPr>
        <p:grpSpPr>
          <a:xfrm>
            <a:off x="1677537" y="4668922"/>
            <a:ext cx="8021655" cy="461665"/>
            <a:chOff x="5616952" y="2461564"/>
            <a:chExt cx="5346970" cy="461665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64E52C8-C91D-48F0-A89D-182B2DC787E7}"/>
                </a:ext>
              </a:extLst>
            </p:cNvPr>
            <p:cNvSpPr txBox="1"/>
            <p:nvPr/>
          </p:nvSpPr>
          <p:spPr>
            <a:xfrm>
              <a:off x="6456230" y="2559071"/>
              <a:ext cx="450769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err="1"/>
                <a:t>Kereta</a:t>
              </a:r>
              <a:r>
                <a:rPr lang="en-US" sz="1400" dirty="0"/>
                <a:t> </a:t>
              </a:r>
              <a:r>
                <a:rPr lang="en-US" sz="1400" dirty="0" err="1"/>
                <a:t>mampu</a:t>
              </a:r>
              <a:r>
                <a:rPr lang="en-US" sz="1400" dirty="0"/>
                <a:t> </a:t>
              </a:r>
              <a:r>
                <a:rPr lang="en-US" sz="1400" dirty="0" err="1"/>
                <a:t>berhenti</a:t>
              </a:r>
              <a:r>
                <a:rPr lang="en-US" sz="1400" dirty="0"/>
                <a:t> </a:t>
              </a:r>
              <a:r>
                <a:rPr lang="en-US" sz="1400" dirty="0" err="1"/>
                <a:t>tepat</a:t>
              </a:r>
              <a:r>
                <a:rPr lang="en-US" sz="1400" dirty="0"/>
                <a:t> </a:t>
              </a:r>
              <a:r>
                <a:rPr lang="en-US" sz="1400" dirty="0" err="1"/>
                <a:t>waktu</a:t>
              </a:r>
              <a:r>
                <a:rPr lang="en-US" sz="1400" dirty="0"/>
                <a:t> di </a:t>
              </a:r>
              <a:r>
                <a:rPr lang="en-US" sz="1400" dirty="0" err="1"/>
                <a:t>pintu</a:t>
              </a:r>
              <a:r>
                <a:rPr lang="en-US" sz="1400" dirty="0"/>
                <a:t> terminal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B1E6CBF-11BA-4185-9A9B-E14EC94D6204}"/>
                </a:ext>
              </a:extLst>
            </p:cNvPr>
            <p:cNvSpPr txBox="1"/>
            <p:nvPr/>
          </p:nvSpPr>
          <p:spPr>
            <a:xfrm>
              <a:off x="5616952" y="2461564"/>
              <a:ext cx="958096" cy="461665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cs typeface="Arial" pitchFamily="34" charset="0"/>
                </a:rPr>
                <a:t>02</a:t>
              </a:r>
              <a:endParaRPr lang="ko-KR" altLang="en-US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7AE9ADD-8199-4812-905A-50BC7D0551C7}"/>
              </a:ext>
            </a:extLst>
          </p:cNvPr>
          <p:cNvGrpSpPr/>
          <p:nvPr/>
        </p:nvGrpSpPr>
        <p:grpSpPr>
          <a:xfrm>
            <a:off x="1684862" y="5079626"/>
            <a:ext cx="8014331" cy="468099"/>
            <a:chOff x="5607861" y="2452582"/>
            <a:chExt cx="5342088" cy="461665"/>
          </a:xfrm>
          <a:noFill/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FF6BE39-100F-4741-856E-04E50D1ABCCA}"/>
                </a:ext>
              </a:extLst>
            </p:cNvPr>
            <p:cNvSpPr txBox="1"/>
            <p:nvPr/>
          </p:nvSpPr>
          <p:spPr>
            <a:xfrm>
              <a:off x="6442257" y="2511547"/>
              <a:ext cx="4507692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400" dirty="0" err="1"/>
                <a:t>Pengontrol</a:t>
              </a:r>
              <a:r>
                <a:rPr lang="en-US" sz="1400" dirty="0"/>
                <a:t> </a:t>
              </a:r>
              <a:r>
                <a:rPr lang="en-US" sz="1400" dirty="0" err="1"/>
                <a:t>kereta</a:t>
              </a:r>
              <a:r>
                <a:rPr lang="en-US" sz="1400" dirty="0"/>
                <a:t> </a:t>
              </a:r>
              <a:r>
                <a:rPr lang="en-US" sz="1400" dirty="0" err="1"/>
                <a:t>mampu</a:t>
              </a:r>
              <a:r>
                <a:rPr lang="en-US" sz="1400" dirty="0"/>
                <a:t> </a:t>
              </a:r>
              <a:r>
                <a:rPr lang="en-US" sz="1400" dirty="0" err="1"/>
                <a:t>mengatasi</a:t>
              </a:r>
              <a:r>
                <a:rPr lang="en-US" sz="1400" dirty="0"/>
                <a:t> </a:t>
              </a:r>
              <a:r>
                <a:rPr lang="en-US" sz="1400" dirty="0" err="1"/>
                <a:t>ketidakpastian</a:t>
              </a:r>
              <a:r>
                <a:rPr lang="en-US" sz="1400" dirty="0"/>
                <a:t> </a:t>
              </a:r>
              <a:r>
                <a:rPr lang="en-US" sz="1400" dirty="0" err="1"/>
                <a:t>jumlah</a:t>
              </a:r>
              <a:r>
                <a:rPr lang="en-US" sz="1400" dirty="0"/>
                <a:t> </a:t>
              </a:r>
              <a:r>
                <a:rPr lang="en-US" sz="1400" dirty="0" err="1"/>
                <a:t>penumpang</a:t>
              </a:r>
              <a:endParaRPr lang="en-US" altLang="ko-KR" sz="1400" dirty="0"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23AEE24-651F-4571-94DF-CF46D39C2D58}"/>
                </a:ext>
              </a:extLst>
            </p:cNvPr>
            <p:cNvSpPr txBox="1"/>
            <p:nvPr/>
          </p:nvSpPr>
          <p:spPr>
            <a:xfrm>
              <a:off x="5607861" y="2452582"/>
              <a:ext cx="958096" cy="461665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2">
                      <a:lumMod val="50000"/>
                    </a:schemeClr>
                  </a:solidFill>
                  <a:cs typeface="Arial" pitchFamily="34" charset="0"/>
                </a:rPr>
                <a:t>03</a:t>
              </a:r>
              <a:endParaRPr lang="ko-KR" altLang="en-US" sz="2400" b="1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80DB4C-058F-4DC8-AF35-A8E6314DFB05}"/>
              </a:ext>
            </a:extLst>
          </p:cNvPr>
          <p:cNvGrpSpPr/>
          <p:nvPr/>
        </p:nvGrpSpPr>
        <p:grpSpPr>
          <a:xfrm>
            <a:off x="0" y="1366791"/>
            <a:ext cx="10422272" cy="4961203"/>
            <a:chOff x="0" y="1366791"/>
            <a:chExt cx="10422272" cy="49612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9B209-C1AF-4B8C-94F8-F088AD9FF996}"/>
                </a:ext>
              </a:extLst>
            </p:cNvPr>
            <p:cNvSpPr txBox="1"/>
            <p:nvPr/>
          </p:nvSpPr>
          <p:spPr>
            <a:xfrm>
              <a:off x="1868203" y="1887604"/>
              <a:ext cx="10884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2">
                      <a:lumMod val="25000"/>
                    </a:schemeClr>
                  </a:solidFill>
                </a:rPr>
                <a:t>Tujuan</a:t>
              </a:r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: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370A571-C93F-4D2F-8727-9EF2D60085DF}"/>
                </a:ext>
              </a:extLst>
            </p:cNvPr>
            <p:cNvSpPr txBox="1"/>
            <p:nvPr/>
          </p:nvSpPr>
          <p:spPr>
            <a:xfrm>
              <a:off x="1861414" y="3811731"/>
              <a:ext cx="11616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solidFill>
                    <a:schemeClr val="bg2">
                      <a:lumMod val="25000"/>
                    </a:schemeClr>
                  </a:solidFill>
                </a:rPr>
                <a:t>Sasaran</a:t>
              </a:r>
              <a:r>
                <a:rPr lang="en-US" sz="2000" b="1" dirty="0">
                  <a:solidFill>
                    <a:schemeClr val="bg2">
                      <a:lumMod val="25000"/>
                    </a:schemeClr>
                  </a:solidFill>
                </a:rPr>
                <a:t>: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CF0055-92A6-4EAC-BA08-986AA6DE8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7536" y="1371928"/>
              <a:ext cx="7327" cy="4591127"/>
            </a:xfrm>
            <a:prstGeom prst="line">
              <a:avLst/>
            </a:prstGeom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44FB25C-7673-4700-B157-2C6445257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316900"/>
              <a:ext cx="10422272" cy="11094"/>
            </a:xfrm>
            <a:prstGeom prst="line">
              <a:avLst/>
            </a:prstGeom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014D506-45E9-4384-9DEF-B062C7482C5B}"/>
                </a:ext>
              </a:extLst>
            </p:cNvPr>
            <p:cNvSpPr/>
            <p:nvPr/>
          </p:nvSpPr>
          <p:spPr>
            <a:xfrm>
              <a:off x="1500297" y="1906553"/>
              <a:ext cx="354478" cy="36932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D985829-7677-458B-9E50-FC6935842A99}"/>
                </a:ext>
              </a:extLst>
            </p:cNvPr>
            <p:cNvSpPr/>
            <p:nvPr/>
          </p:nvSpPr>
          <p:spPr>
            <a:xfrm>
              <a:off x="1500297" y="3799895"/>
              <a:ext cx="354478" cy="36932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48F8BAF-FE03-4DAC-82C2-C15062515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5123" y="5967391"/>
              <a:ext cx="564826" cy="1"/>
            </a:xfrm>
            <a:prstGeom prst="line">
              <a:avLst/>
            </a:prstGeom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2D4D2D1-A395-419D-99C0-B281CDFBF0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84863" y="1366791"/>
              <a:ext cx="8737409" cy="0"/>
            </a:xfrm>
            <a:prstGeom prst="line">
              <a:avLst/>
            </a:prstGeom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F9A8C50-AFF9-4581-B570-E6FC1A004F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22272" y="1399318"/>
              <a:ext cx="0" cy="4928676"/>
            </a:xfrm>
            <a:prstGeom prst="line">
              <a:avLst/>
            </a:prstGeom>
            <a:ln w="444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17375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613439-072E-45CA-B47C-89205EFF2785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BATASAN PENELITIAN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953E7D-76A7-408D-AD4B-7ABCA150235F}"/>
              </a:ext>
            </a:extLst>
          </p:cNvPr>
          <p:cNvSpPr txBox="1"/>
          <p:nvPr/>
        </p:nvSpPr>
        <p:spPr>
          <a:xfrm>
            <a:off x="1319859" y="2220566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C05ED5-2F29-4B8E-9BA6-1186FBB21340}"/>
              </a:ext>
            </a:extLst>
          </p:cNvPr>
          <p:cNvGrpSpPr/>
          <p:nvPr/>
        </p:nvGrpSpPr>
        <p:grpSpPr>
          <a:xfrm>
            <a:off x="544457" y="1537646"/>
            <a:ext cx="5419664" cy="777510"/>
            <a:chOff x="6102442" y="1483456"/>
            <a:chExt cx="5419664" cy="7775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C290EC-AEA2-41D4-B7D2-08D4B1A01E22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2CBFA9-1494-4FF8-B38F-254B1FD980B3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DD2F2A-27EB-4379-AA5F-23F2A2B0C983}"/>
              </a:ext>
            </a:extLst>
          </p:cNvPr>
          <p:cNvSpPr txBox="1"/>
          <p:nvPr/>
        </p:nvSpPr>
        <p:spPr>
          <a:xfrm>
            <a:off x="1319859" y="3359558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E216F1-6C84-462B-8F2D-9542126DEDE7}"/>
              </a:ext>
            </a:extLst>
          </p:cNvPr>
          <p:cNvGrpSpPr/>
          <p:nvPr/>
        </p:nvGrpSpPr>
        <p:grpSpPr>
          <a:xfrm>
            <a:off x="544457" y="2676638"/>
            <a:ext cx="5419664" cy="777510"/>
            <a:chOff x="6102442" y="1483456"/>
            <a:chExt cx="5419664" cy="7775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F4E16E-EA57-4D80-B99B-C2004934E8C5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77841E-F64C-4B34-87AD-2DEA0A2EE89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52835D-D301-40C1-A168-909F81BEE430}"/>
              </a:ext>
            </a:extLst>
          </p:cNvPr>
          <p:cNvSpPr txBox="1"/>
          <p:nvPr/>
        </p:nvSpPr>
        <p:spPr>
          <a:xfrm>
            <a:off x="1319859" y="4498550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DE9C8E-4486-4B38-8B04-73028CC09A7D}"/>
              </a:ext>
            </a:extLst>
          </p:cNvPr>
          <p:cNvGrpSpPr/>
          <p:nvPr/>
        </p:nvGrpSpPr>
        <p:grpSpPr>
          <a:xfrm>
            <a:off x="544457" y="3821223"/>
            <a:ext cx="5419664" cy="777510"/>
            <a:chOff x="6102442" y="1483456"/>
            <a:chExt cx="5419664" cy="7775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E48720-6247-4292-978C-F7116E16D580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557F9C-EAE8-419C-9D7A-A5BB3F1444FA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99B628-6425-41F5-86AF-4A3A983F4644}"/>
              </a:ext>
            </a:extLst>
          </p:cNvPr>
          <p:cNvGrpSpPr/>
          <p:nvPr/>
        </p:nvGrpSpPr>
        <p:grpSpPr>
          <a:xfrm>
            <a:off x="544457" y="4954622"/>
            <a:ext cx="5419664" cy="777510"/>
            <a:chOff x="6102442" y="1483456"/>
            <a:chExt cx="5419664" cy="7775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B800AF-A658-4A9C-B5BB-C8582D8B7A8F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Contents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1965A1-7610-4CA2-9701-9B282B24EAE8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FBD4C8-2F8E-4F63-BD5C-74414E651E13}"/>
                  </a:ext>
                </a:extLst>
              </p:cNvPr>
              <p:cNvSpPr txBox="1"/>
              <p:nvPr/>
            </p:nvSpPr>
            <p:spPr>
              <a:xfrm>
                <a:off x="2161689" y="1732342"/>
                <a:ext cx="7872151" cy="3936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Kereta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dimodelkan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secara</a:t>
                </a:r>
                <a:r>
                  <a:rPr lang="en-US" sz="1400" dirty="0"/>
                  <a:t> ideal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kalayang</a:t>
                </a:r>
                <a:r>
                  <a:rPr lang="en-US" sz="1400" dirty="0"/>
                  <a:t> (</a:t>
                </a:r>
                <a:r>
                  <a:rPr lang="en-US" sz="1400" i="1" dirty="0" err="1"/>
                  <a:t>skytrain</a:t>
                </a:r>
                <a:r>
                  <a:rPr lang="en-US" sz="1400" i="1" dirty="0"/>
                  <a:t>) </a:t>
                </a:r>
                <a:r>
                  <a:rPr lang="en-US" sz="1400" dirty="0" err="1"/>
                  <a:t>Bandara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Internasional</a:t>
                </a:r>
                <a:r>
                  <a:rPr lang="en-US" sz="1400" dirty="0"/>
                  <a:t> Soekarno-Hatta, Tangerang, Banten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Sistem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persinyalan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digunakan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kereta</a:t>
                </a:r>
                <a:r>
                  <a:rPr lang="en-US" sz="1400" dirty="0"/>
                  <a:t> APMS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CBTC pada </a:t>
                </a:r>
                <a:r>
                  <a:rPr lang="en-US" sz="1400" dirty="0" err="1"/>
                  <a:t>subsistem</a:t>
                </a:r>
                <a:r>
                  <a:rPr lang="en-US" sz="1400" dirty="0"/>
                  <a:t> ATO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mengatur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kecepatan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kereta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secara</a:t>
                </a:r>
                <a:r>
                  <a:rPr lang="en-US" sz="1400" dirty="0"/>
                  <a:t> </a:t>
                </a:r>
                <a:r>
                  <a:rPr lang="en-US" sz="1400" i="1" dirty="0"/>
                  <a:t>driverless</a:t>
                </a:r>
                <a:endParaRPr lang="en-US" sz="1400" dirty="0"/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Kecepatan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maksimal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operasional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kereta</a:t>
                </a:r>
                <a:r>
                  <a:rPr lang="en-US" sz="1400" dirty="0"/>
                  <a:t> APMS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4,5 m/s </a:t>
                </a:r>
                <a:r>
                  <a:rPr lang="en-US" sz="1400" dirty="0" err="1"/>
                  <a:t>dengan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percepatan</a:t>
                </a:r>
                <a:r>
                  <a:rPr lang="en-US" sz="1400" dirty="0"/>
                  <a:t> dan </a:t>
                </a:r>
                <a:r>
                  <a:rPr lang="en-US" sz="1400" dirty="0" err="1"/>
                  <a:t>perlamabatan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sebesar</a:t>
                </a:r>
                <a:r>
                  <a:rPr lang="en-US" sz="1400" dirty="0"/>
                  <a:t> 1 m/s</a:t>
                </a:r>
                <a:r>
                  <a:rPr lang="en-US" sz="1400" baseline="30000" dirty="0"/>
                  <a:t>2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berdasarkan</a:t>
                </a:r>
                <a:r>
                  <a:rPr lang="en-US" sz="1400" dirty="0"/>
                  <a:t> data </a:t>
                </a:r>
                <a:r>
                  <a:rPr lang="en-US" sz="1400" dirty="0" err="1"/>
                  <a:t>lapangan</a:t>
                </a:r>
                <a:endParaRPr lang="en-US" sz="1400" dirty="0"/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Toleransi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selisih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posisi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atau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jarak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akhir</a:t>
                </a:r>
                <a:r>
                  <a:rPr lang="en-US" sz="1400" dirty="0"/>
                  <a:t> </a:t>
                </a:r>
                <a:r>
                  <a:rPr lang="en-US" sz="1400" dirty="0" err="1"/>
                  <a:t>sebesar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1400" dirty="0"/>
                  <a:t>10 cm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Fungsi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objektif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digunakan</a:t>
                </a:r>
                <a:r>
                  <a:rPr lang="en-US" sz="1400" dirty="0"/>
                  <a:t> pada </a:t>
                </a:r>
                <a:r>
                  <a:rPr lang="en-US" sz="1400" dirty="0" err="1"/>
                  <a:t>perancangan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algoritma</a:t>
                </a:r>
                <a:r>
                  <a:rPr lang="en-US" sz="1400" dirty="0"/>
                  <a:t> PSO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i="1" dirty="0"/>
                  <a:t>error </a:t>
                </a:r>
                <a:r>
                  <a:rPr lang="en-US" sz="1400" dirty="0"/>
                  <a:t>minimal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Simulasi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dilakukan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untuk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perjalanan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kereta</a:t>
                </a:r>
                <a:r>
                  <a:rPr lang="en-US" sz="1400" dirty="0"/>
                  <a:t> </a:t>
                </a:r>
                <a:r>
                  <a:rPr lang="en-US" sz="1400" dirty="0" err="1"/>
                  <a:t>dari</a:t>
                </a:r>
                <a:r>
                  <a:rPr lang="en-US" sz="1400" dirty="0"/>
                  <a:t> terminal 1 </a:t>
                </a:r>
                <a:r>
                  <a:rPr lang="en-US" sz="1400" dirty="0" err="1"/>
                  <a:t>menuju</a:t>
                </a:r>
                <a:r>
                  <a:rPr lang="en-US" sz="1400" dirty="0"/>
                  <a:t> terminal </a:t>
                </a:r>
                <a:r>
                  <a:rPr lang="en-US" sz="1400" i="1" dirty="0"/>
                  <a:t>Integrated Building</a:t>
                </a:r>
                <a:r>
                  <a:rPr lang="en-US" sz="1400" dirty="0"/>
                  <a:t> (IB) </a:t>
                </a:r>
                <a:r>
                  <a:rPr lang="en-US" sz="1400" dirty="0" err="1"/>
                  <a:t>sejauh</a:t>
                </a:r>
                <a:r>
                  <a:rPr lang="en-US" sz="1400" dirty="0"/>
                  <a:t> 325 meter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Ketidakpastian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digunakan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jumlah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penumpang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atau</a:t>
                </a:r>
                <a:r>
                  <a:rPr lang="en-US" sz="1400" dirty="0"/>
                  <a:t> </a:t>
                </a:r>
                <a:r>
                  <a:rPr lang="en-US" sz="1400" dirty="0" err="1"/>
                  <a:t>beban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kereta</a:t>
                </a:r>
                <a:endParaRPr lang="en-US" sz="1400" dirty="0"/>
              </a:p>
              <a:p>
                <a:pPr marL="342900" lvl="0" indent="-3429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1400" dirty="0" err="1"/>
                  <a:t>Jenis</a:t>
                </a:r>
                <a:r>
                  <a:rPr lang="en-US" sz="1400" dirty="0"/>
                  <a:t> </a:t>
                </a:r>
                <a:r>
                  <a:rPr lang="en-US" sz="1400" dirty="0" err="1"/>
                  <a:t>pengontrol</a:t>
                </a:r>
                <a:r>
                  <a:rPr lang="en-US" sz="1400" dirty="0"/>
                  <a:t> yang </a:t>
                </a:r>
                <a:r>
                  <a:rPr lang="en-US" sz="1400" dirty="0" err="1"/>
                  <a:t>didesain</a:t>
                </a:r>
                <a:r>
                  <a:rPr lang="en-US" sz="1400" dirty="0"/>
                  <a:t> </a:t>
                </a:r>
                <a:r>
                  <a:rPr lang="en-US" sz="1400" dirty="0" err="1"/>
                  <a:t>adalah</a:t>
                </a:r>
                <a:r>
                  <a:rPr lang="en-US" sz="1400" dirty="0"/>
                  <a:t> PID PSO dan </a:t>
                </a:r>
                <a:r>
                  <a:rPr lang="en-US" sz="1400" dirty="0" err="1"/>
                  <a:t>logika</a:t>
                </a:r>
                <a:r>
                  <a:rPr lang="en-US" sz="1400" dirty="0"/>
                  <a:t> </a:t>
                </a:r>
                <a:r>
                  <a:rPr lang="en-US" sz="1400" i="1" dirty="0"/>
                  <a:t>fuzzy </a:t>
                </a:r>
                <a:r>
                  <a:rPr lang="en-US" sz="1400" dirty="0" err="1"/>
                  <a:t>Sugeno</a:t>
                </a:r>
                <a:endParaRPr 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FBD4C8-2F8E-4F63-BD5C-74414E651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689" y="1732342"/>
                <a:ext cx="7872151" cy="3936912"/>
              </a:xfrm>
              <a:prstGeom prst="rect">
                <a:avLst/>
              </a:prstGeom>
              <a:blipFill>
                <a:blip r:embed="rId3"/>
                <a:stretch>
                  <a:fillRect l="-310" r="-232" b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26EC7B8-7F1C-4FAC-963F-7F5C591FD1AF}"/>
              </a:ext>
            </a:extLst>
          </p:cNvPr>
          <p:cNvGrpSpPr/>
          <p:nvPr/>
        </p:nvGrpSpPr>
        <p:grpSpPr>
          <a:xfrm>
            <a:off x="0" y="1125868"/>
            <a:ext cx="12192000" cy="5089335"/>
            <a:chOff x="3530" y="1125868"/>
            <a:chExt cx="12184939" cy="5089335"/>
          </a:xfrm>
        </p:grpSpPr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14723704-C0C4-4D97-AE33-4B36867A577B}"/>
                </a:ext>
              </a:extLst>
            </p:cNvPr>
            <p:cNvSpPr/>
            <p:nvPr/>
          </p:nvSpPr>
          <p:spPr>
            <a:xfrm>
              <a:off x="1041989" y="1125868"/>
              <a:ext cx="10108021" cy="5089335"/>
            </a:xfrm>
            <a:prstGeom prst="frame">
              <a:avLst>
                <a:gd name="adj1" fmla="val 844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7D6FAD-9BE8-49F2-93EA-EA681CD74E30}"/>
                </a:ext>
              </a:extLst>
            </p:cNvPr>
            <p:cNvSpPr/>
            <p:nvPr/>
          </p:nvSpPr>
          <p:spPr>
            <a:xfrm>
              <a:off x="3530" y="1385962"/>
              <a:ext cx="2083978" cy="94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4836902-2BD4-4B47-BD83-A824F7C14684}"/>
                </a:ext>
              </a:extLst>
            </p:cNvPr>
            <p:cNvSpPr/>
            <p:nvPr/>
          </p:nvSpPr>
          <p:spPr>
            <a:xfrm>
              <a:off x="10104491" y="5002026"/>
              <a:ext cx="2083978" cy="94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6306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7" grpId="0"/>
      <p:bldP spid="21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D6058F-5899-4E53-A982-4E733F1FFB0E}"/>
              </a:ext>
            </a:extLst>
          </p:cNvPr>
          <p:cNvSpPr/>
          <p:nvPr/>
        </p:nvSpPr>
        <p:spPr>
          <a:xfrm>
            <a:off x="1" y="-1"/>
            <a:ext cx="12191999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66000"/>
                </a:schemeClr>
              </a:gs>
              <a:gs pos="0">
                <a:schemeClr val="bg1">
                  <a:lumMod val="50000"/>
                </a:schemeClr>
              </a:gs>
            </a:gsLst>
            <a:lin ang="27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CB79F0-A264-4593-935A-7F34FA65CA54}"/>
              </a:ext>
            </a:extLst>
          </p:cNvPr>
          <p:cNvSpPr/>
          <p:nvPr/>
        </p:nvSpPr>
        <p:spPr>
          <a:xfrm>
            <a:off x="-1" y="6238875"/>
            <a:ext cx="12192000" cy="645758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8C8968-6504-48AF-A486-00A6EE7E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D92042-9D60-4F23-B658-51F5DEB8FA91}"/>
              </a:ext>
            </a:extLst>
          </p:cNvPr>
          <p:cNvSpPr/>
          <p:nvPr/>
        </p:nvSpPr>
        <p:spPr>
          <a:xfrm>
            <a:off x="-2" y="4522434"/>
            <a:ext cx="12192000" cy="2362199"/>
          </a:xfrm>
          <a:prstGeom prst="rect">
            <a:avLst/>
          </a:prstGeom>
          <a:solidFill>
            <a:schemeClr val="tx1">
              <a:lumMod val="95000"/>
              <a:lumOff val="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5845A4-8797-461F-8591-5CD47D00F284}"/>
              </a:ext>
            </a:extLst>
          </p:cNvPr>
          <p:cNvSpPr txBox="1"/>
          <p:nvPr/>
        </p:nvSpPr>
        <p:spPr>
          <a:xfrm>
            <a:off x="0" y="5028319"/>
            <a:ext cx="11887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2. TEORI DASAR</a:t>
            </a:r>
            <a:endParaRPr lang="ko-KR" altLang="en-US" sz="4800" b="1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609120-0F57-419D-8F16-47A930F965CA}"/>
              </a:ext>
            </a:extLst>
          </p:cNvPr>
          <p:cNvSpPr txBox="1"/>
          <p:nvPr/>
        </p:nvSpPr>
        <p:spPr>
          <a:xfrm>
            <a:off x="0" y="5712837"/>
            <a:ext cx="1188705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Automated People Mover System 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(APMS),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Subsistem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Automatic Train Operation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(ATO), PID </a:t>
            </a:r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Particle Swarm Optimization 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(PID PSO) dan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Logika</a:t>
            </a:r>
            <a:r>
              <a:rPr lang="en-US" altLang="ko-KR" sz="16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  <a:r>
              <a:rPr lang="en-US" altLang="ko-KR" sz="1600" i="1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Fuzzy </a:t>
            </a:r>
            <a:r>
              <a:rPr lang="en-US" altLang="ko-KR" sz="1600" dirty="0" err="1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Sugeno</a:t>
            </a:r>
            <a:endParaRPr lang="ko-KR" altLang="en-US" sz="16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33074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47F7854-F890-427C-8A8F-C798F5DD70E0}"/>
              </a:ext>
            </a:extLst>
          </p:cNvPr>
          <p:cNvSpPr/>
          <p:nvPr/>
        </p:nvSpPr>
        <p:spPr>
          <a:xfrm>
            <a:off x="0" y="-5910"/>
            <a:ext cx="11150009" cy="634588"/>
          </a:xfrm>
          <a:custGeom>
            <a:avLst/>
            <a:gdLst>
              <a:gd name="connsiteX0" fmla="*/ 0 w 11150009"/>
              <a:gd name="connsiteY0" fmla="*/ 0 h 634588"/>
              <a:gd name="connsiteX1" fmla="*/ 11150009 w 11150009"/>
              <a:gd name="connsiteY1" fmla="*/ 0 h 634588"/>
              <a:gd name="connsiteX2" fmla="*/ 10843065 w 11150009"/>
              <a:gd name="connsiteY2" fmla="*/ 634588 h 634588"/>
              <a:gd name="connsiteX3" fmla="*/ 0 w 11150009"/>
              <a:gd name="connsiteY3" fmla="*/ 634588 h 63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0009" h="634588">
                <a:moveTo>
                  <a:pt x="0" y="0"/>
                </a:moveTo>
                <a:lnTo>
                  <a:pt x="11150009" y="0"/>
                </a:lnTo>
                <a:lnTo>
                  <a:pt x="10843065" y="634588"/>
                </a:lnTo>
                <a:lnTo>
                  <a:pt x="0" y="634588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  <a:r>
              <a:rPr lang="en-US" sz="2400" b="1" i="1" dirty="0">
                <a:latin typeface="Century Gothic" panose="020B0502020202020204" pitchFamily="34" charset="0"/>
              </a:rPr>
              <a:t>AUTOMATED PEOPLE MOVER SYSTEM </a:t>
            </a:r>
            <a:r>
              <a:rPr lang="en-US" sz="2400" b="1" dirty="0">
                <a:latin typeface="Century Gothic" panose="020B0502020202020204" pitchFamily="34" charset="0"/>
              </a:rPr>
              <a:t>(APMS)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A5B426-459E-4C36-9EDB-6C37A03B06AD}"/>
              </a:ext>
            </a:extLst>
          </p:cNvPr>
          <p:cNvSpPr/>
          <p:nvPr/>
        </p:nvSpPr>
        <p:spPr>
          <a:xfrm>
            <a:off x="10919534" y="6450135"/>
            <a:ext cx="1272466" cy="1814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5D642-1595-4FB4-BFE4-CDC0CD19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A55E28-1F95-4383-A57E-B47419584FD7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7127D-0008-4743-B56D-C4EFD5AF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906" y="6198821"/>
            <a:ext cx="639339" cy="639339"/>
          </a:xfrm>
          <a:prstGeom prst="rect">
            <a:avLst/>
          </a:prstGeom>
        </p:spPr>
      </p:pic>
      <p:sp>
        <p:nvSpPr>
          <p:cNvPr id="14" name="Parallelogram 13">
            <a:extLst>
              <a:ext uri="{FF2B5EF4-FFF2-40B4-BE49-F238E27FC236}">
                <a16:creationId xmlns:a16="http://schemas.microsoft.com/office/drawing/2014/main" id="{888467B9-F48A-493D-97A3-43C3164DF413}"/>
              </a:ext>
            </a:extLst>
          </p:cNvPr>
          <p:cNvSpPr/>
          <p:nvPr/>
        </p:nvSpPr>
        <p:spPr>
          <a:xfrm>
            <a:off x="-16107677" y="-119919"/>
            <a:ext cx="15760205" cy="878872"/>
          </a:xfrm>
          <a:prstGeom prst="parallelogram">
            <a:avLst>
              <a:gd name="adj" fmla="val 48369"/>
            </a:avLst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latin typeface="Century Gothic" panose="020B0502020202020204" pitchFamily="34" charset="0"/>
              </a:rPr>
              <a:t> 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BB0616-4FE4-4A53-9155-F81BF18C7100}"/>
              </a:ext>
            </a:extLst>
          </p:cNvPr>
          <p:cNvGrpSpPr/>
          <p:nvPr/>
        </p:nvGrpSpPr>
        <p:grpSpPr>
          <a:xfrm>
            <a:off x="522204" y="1394483"/>
            <a:ext cx="11033563" cy="4804338"/>
            <a:chOff x="522204" y="1394483"/>
            <a:chExt cx="11033563" cy="480433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F1162D0-E1F1-4FFD-B0A4-8B9D68E597BB}"/>
                </a:ext>
              </a:extLst>
            </p:cNvPr>
            <p:cNvSpPr/>
            <p:nvPr/>
          </p:nvSpPr>
          <p:spPr>
            <a:xfrm>
              <a:off x="3793095" y="3582081"/>
              <a:ext cx="7762672" cy="2616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7BFC626-8DF4-4A0C-8D2C-61D27EFBDA50}"/>
                </a:ext>
              </a:extLst>
            </p:cNvPr>
            <p:cNvSpPr/>
            <p:nvPr/>
          </p:nvSpPr>
          <p:spPr>
            <a:xfrm>
              <a:off x="522204" y="1394483"/>
              <a:ext cx="7762672" cy="26167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873B6D-FFF9-49F9-9935-4535A1E8B7DE}"/>
                </a:ext>
              </a:extLst>
            </p:cNvPr>
            <p:cNvSpPr/>
            <p:nvPr/>
          </p:nvSpPr>
          <p:spPr>
            <a:xfrm>
              <a:off x="663092" y="1515676"/>
              <a:ext cx="10751787" cy="45349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3D95752-FDFA-4329-84CA-C50681D58285}"/>
              </a:ext>
            </a:extLst>
          </p:cNvPr>
          <p:cNvSpPr txBox="1"/>
          <p:nvPr/>
        </p:nvSpPr>
        <p:spPr>
          <a:xfrm>
            <a:off x="6642993" y="2659751"/>
            <a:ext cx="42623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APMS </a:t>
            </a:r>
            <a:r>
              <a:rPr lang="en-US" sz="1400" dirty="0" err="1"/>
              <a:t>merupakan</a:t>
            </a:r>
            <a:r>
              <a:rPr lang="en-US" sz="1400" dirty="0"/>
              <a:t> </a:t>
            </a:r>
            <a:r>
              <a:rPr lang="en-US" sz="1400" dirty="0" err="1"/>
              <a:t>sebuah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transportasi</a:t>
            </a:r>
            <a:r>
              <a:rPr lang="en-US" sz="1400" dirty="0"/>
              <a:t> </a:t>
            </a:r>
            <a:r>
              <a:rPr lang="en-US" sz="1400" dirty="0" err="1"/>
              <a:t>tingkat</a:t>
            </a:r>
            <a:r>
              <a:rPr lang="en-US" sz="1400" dirty="0"/>
              <a:t> </a:t>
            </a:r>
            <a:r>
              <a:rPr lang="en-US" sz="1400" dirty="0" err="1"/>
              <a:t>tinggi</a:t>
            </a:r>
            <a:r>
              <a:rPr lang="en-US" sz="1400" dirty="0"/>
              <a:t> yang </a:t>
            </a:r>
            <a:r>
              <a:rPr lang="en-US" sz="1400" dirty="0" err="1"/>
              <a:t>dapat</a:t>
            </a:r>
            <a:r>
              <a:rPr lang="en-US" sz="1400" dirty="0"/>
              <a:t> </a:t>
            </a:r>
            <a:r>
              <a:rPr lang="en-US" sz="1400" dirty="0" err="1"/>
              <a:t>beroperasi</a:t>
            </a:r>
            <a:r>
              <a:rPr lang="en-US" sz="1400" dirty="0"/>
              <a:t> </a:t>
            </a:r>
            <a:r>
              <a:rPr lang="en-US" sz="1400" dirty="0" err="1"/>
              <a:t>secara</a:t>
            </a:r>
            <a:r>
              <a:rPr lang="en-US" sz="1400" dirty="0"/>
              <a:t> </a:t>
            </a:r>
            <a:r>
              <a:rPr lang="en-US" sz="1400" b="1" dirty="0" err="1"/>
              <a:t>otomatis</a:t>
            </a:r>
            <a:r>
              <a:rPr lang="en-US" sz="1400" dirty="0"/>
              <a:t> </a:t>
            </a:r>
            <a:r>
              <a:rPr lang="en-US" sz="1400" dirty="0" err="1"/>
              <a:t>tanpa</a:t>
            </a:r>
            <a:r>
              <a:rPr lang="en-US" sz="1400" dirty="0"/>
              <a:t> </a:t>
            </a:r>
            <a:r>
              <a:rPr lang="en-US" sz="1400" dirty="0" err="1"/>
              <a:t>memerlukan</a:t>
            </a:r>
            <a:r>
              <a:rPr lang="en-US" sz="1400" dirty="0"/>
              <a:t> </a:t>
            </a:r>
            <a:r>
              <a:rPr lang="en-US" sz="1400" dirty="0" err="1"/>
              <a:t>pengemudi</a:t>
            </a:r>
            <a:r>
              <a:rPr lang="en-US" sz="1400" dirty="0"/>
              <a:t> [5]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Pada </a:t>
            </a:r>
            <a:r>
              <a:rPr lang="en-US" sz="1400" dirty="0" err="1"/>
              <a:t>umumnya</a:t>
            </a:r>
            <a:r>
              <a:rPr lang="en-US" sz="1400" dirty="0"/>
              <a:t>, APMS </a:t>
            </a:r>
            <a:r>
              <a:rPr lang="en-US" sz="1400" dirty="0" err="1"/>
              <a:t>didesain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durasi</a:t>
            </a:r>
            <a:r>
              <a:rPr lang="en-US" sz="1400" dirty="0"/>
              <a:t> </a:t>
            </a:r>
            <a:r>
              <a:rPr lang="en-US" sz="1400" b="1" dirty="0" err="1"/>
              <a:t>waktu</a:t>
            </a:r>
            <a:r>
              <a:rPr lang="en-US" sz="1400" b="1" dirty="0"/>
              <a:t> yang </a:t>
            </a:r>
            <a:r>
              <a:rPr lang="en-US" sz="1400" b="1" dirty="0" err="1"/>
              <a:t>singkat</a:t>
            </a:r>
            <a:r>
              <a:rPr lang="en-US" sz="1400" b="1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b="1" dirty="0" err="1"/>
              <a:t>titik</a:t>
            </a:r>
            <a:r>
              <a:rPr lang="en-US" sz="1400" b="1" dirty="0"/>
              <a:t> </a:t>
            </a:r>
            <a:r>
              <a:rPr lang="en-US" sz="1400" b="1" dirty="0" err="1"/>
              <a:t>pemberhentian</a:t>
            </a:r>
            <a:r>
              <a:rPr lang="en-US" sz="1400" b="1" dirty="0"/>
              <a:t> </a:t>
            </a:r>
            <a:r>
              <a:rPr lang="en-US" sz="1400" dirty="0"/>
              <a:t>[5]</a:t>
            </a:r>
          </a:p>
          <a:p>
            <a:pPr algn="ctr"/>
            <a:endParaRPr lang="en-US" sz="1400" dirty="0"/>
          </a:p>
          <a:p>
            <a:pPr algn="ctr"/>
            <a:r>
              <a:rPr lang="en-US" sz="1400" dirty="0" err="1"/>
              <a:t>Alat</a:t>
            </a:r>
            <a:r>
              <a:rPr lang="en-US" sz="1400" dirty="0"/>
              <a:t> </a:t>
            </a:r>
            <a:r>
              <a:rPr lang="en-US" sz="1400" dirty="0" err="1"/>
              <a:t>transportasi</a:t>
            </a:r>
            <a:r>
              <a:rPr lang="en-US" sz="1400" dirty="0"/>
              <a:t> yang </a:t>
            </a:r>
            <a:r>
              <a:rPr lang="en-US" sz="1400" dirty="0" err="1"/>
              <a:t>cocok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sistem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yaitu</a:t>
            </a:r>
            <a:r>
              <a:rPr lang="en-US" sz="1400" dirty="0"/>
              <a:t> </a:t>
            </a:r>
            <a:r>
              <a:rPr lang="en-US" sz="1400" b="1" dirty="0" err="1"/>
              <a:t>kereta</a:t>
            </a:r>
            <a:endParaRPr lang="en-US" sz="1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BA6FE1-4857-4CEB-AA4D-4DE05FB946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20538"/>
          <a:stretch/>
        </p:blipFill>
        <p:spPr>
          <a:xfrm>
            <a:off x="885216" y="1692399"/>
            <a:ext cx="5288757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08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9237 2.22222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9739</TotalTime>
  <Words>7074</Words>
  <Application>Microsoft Office PowerPoint</Application>
  <PresentationFormat>Widescreen</PresentationFormat>
  <Paragraphs>1549</Paragraphs>
  <Slides>49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Century Gothic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Muhammad Shafwan Faturrahman</cp:lastModifiedBy>
  <cp:revision>406</cp:revision>
  <dcterms:created xsi:type="dcterms:W3CDTF">2020-08-11T05:51:25Z</dcterms:created>
  <dcterms:modified xsi:type="dcterms:W3CDTF">2021-01-07T00:08:47Z</dcterms:modified>
</cp:coreProperties>
</file>